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5143500" cx="9144000"/>
  <p:notesSz cx="6858000" cy="9144000"/>
  <p:embeddedFontLst>
    <p:embeddedFont>
      <p:font typeface="Raleway"/>
      <p:regular r:id="rId100"/>
      <p:bold r:id="rId101"/>
      <p:italic r:id="rId102"/>
      <p:boldItalic r:id="rId103"/>
    </p:embeddedFont>
    <p:embeddedFont>
      <p:font typeface="Lato"/>
      <p:regular r:id="rId104"/>
      <p:bold r:id="rId105"/>
      <p:italic r:id="rId106"/>
      <p:boldItalic r:id="rId107"/>
    </p:embeddedFont>
    <p:embeddedFont>
      <p:font typeface="Montserrat"/>
      <p:regular r:id="rId108"/>
      <p:bold r:id="rId109"/>
      <p:italic r:id="rId110"/>
      <p:boldItalic r:id="rId111"/>
    </p:embeddedFont>
    <p:embeddedFont>
      <p:font typeface="Press Start 2P"/>
      <p:regular r:id="rId112"/>
    </p:embeddedFont>
    <p:embeddedFont>
      <p:font typeface="Helvetica Neue"/>
      <p:regular r:id="rId113"/>
      <p:bold r:id="rId114"/>
      <p:italic r:id="rId115"/>
      <p:boldItalic r:id="rId1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747775"/>
          </p15:clr>
        </p15:guide>
        <p15:guide id="2" pos="972">
          <p15:clr>
            <a:srgbClr val="747775"/>
          </p15:clr>
        </p15:guide>
        <p15:guide id="3" orient="horz" pos="2016">
          <p15:clr>
            <a:srgbClr val="747775"/>
          </p15:clr>
        </p15:guide>
        <p15:guide id="4" orient="horz" pos="1944">
          <p15:clr>
            <a:srgbClr val="747775"/>
          </p15:clr>
        </p15:guide>
        <p15:guide id="5" orient="horz" pos="1872">
          <p15:clr>
            <a:srgbClr val="747775"/>
          </p15:clr>
        </p15:guide>
        <p15:guide id="6" orient="horz" pos="2592">
          <p15:clr>
            <a:srgbClr val="747775"/>
          </p15:clr>
        </p15:guide>
        <p15:guide id="7" pos="337">
          <p15:clr>
            <a:srgbClr val="747775"/>
          </p15:clr>
        </p15:guide>
        <p15:guide id="8" orient="horz" pos="1008">
          <p15:clr>
            <a:srgbClr val="747775"/>
          </p15:clr>
        </p15:guide>
        <p15:guide id="9" orient="horz" pos="828">
          <p15:clr>
            <a:srgbClr val="747775"/>
          </p15:clr>
        </p15:guide>
      </p15:sldGuideLst>
    </p:ext>
    <p:ext uri="GoogleSlidesCustomDataVersion2">
      <go:slidesCustomData xmlns:go="http://customooxmlschemas.google.com/" r:id="rId117" roundtripDataSignature="AMtx7mjp1rgLZ29zTl0lI8LulQAZECDo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1CB608-A7F8-4742-891C-7216DF7C943B}">
  <a:tblStyle styleId="{FB1CB608-A7F8-4742-891C-7216DF7C94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FFFF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972"/>
        <p:guide pos="2016" orient="horz"/>
        <p:guide pos="1944" orient="horz"/>
        <p:guide pos="1872" orient="horz"/>
        <p:guide pos="2592" orient="horz"/>
        <p:guide pos="337"/>
        <p:guide pos="1008" orient="horz"/>
        <p:guide pos="82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Lato-boldItalic.fntdata"/><Relationship Id="rId106" Type="http://schemas.openxmlformats.org/officeDocument/2006/relationships/font" Target="fonts/Lato-italic.fntdata"/><Relationship Id="rId105" Type="http://schemas.openxmlformats.org/officeDocument/2006/relationships/font" Target="fonts/Lato-bold.fntdata"/><Relationship Id="rId104" Type="http://schemas.openxmlformats.org/officeDocument/2006/relationships/font" Target="fonts/Lato-regular.fntdata"/><Relationship Id="rId109" Type="http://schemas.openxmlformats.org/officeDocument/2006/relationships/font" Target="fonts/Montserrat-bold.fntdata"/><Relationship Id="rId108" Type="http://schemas.openxmlformats.org/officeDocument/2006/relationships/font" Target="fonts/Montserrat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aleway-boldItalic.fntdata"/><Relationship Id="rId102" Type="http://schemas.openxmlformats.org/officeDocument/2006/relationships/font" Target="fonts/Raleway-italic.fntdata"/><Relationship Id="rId101" Type="http://schemas.openxmlformats.org/officeDocument/2006/relationships/font" Target="fonts/Raleway-bold.fntdata"/><Relationship Id="rId100" Type="http://schemas.openxmlformats.org/officeDocument/2006/relationships/font" Target="fonts/Raleway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7" Type="http://customschemas.google.com/relationships/presentationmetadata" Target="metadata"/><Relationship Id="rId116" Type="http://schemas.openxmlformats.org/officeDocument/2006/relationships/font" Target="fonts/HelveticaNeue-boldItalic.fntdata"/><Relationship Id="rId115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110" Type="http://schemas.openxmlformats.org/officeDocument/2006/relationships/font" Target="fonts/Montserrat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HelveticaNeue-bold.fntdata"/><Relationship Id="rId18" Type="http://schemas.openxmlformats.org/officeDocument/2006/relationships/slide" Target="slides/slide12.xml"/><Relationship Id="rId113" Type="http://schemas.openxmlformats.org/officeDocument/2006/relationships/font" Target="fonts/HelveticaNeue-regular.fntdata"/><Relationship Id="rId112" Type="http://schemas.openxmlformats.org/officeDocument/2006/relationships/font" Target="fonts/PressStart2P-regular.fntdata"/><Relationship Id="rId111" Type="http://schemas.openxmlformats.org/officeDocument/2006/relationships/font" Target="fonts/Montserrat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Add a slide with manual sum 7-8 times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b3f5c928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b3f5c928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4a42a40a05_22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34a42a40a05_22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4a42a40a05_2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34a42a40a05_22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9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99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" name="Google Shape;12;p99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8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/>
        </p:txBody>
      </p:sp>
      <p:sp>
        <p:nvSpPr>
          <p:cNvPr id="45" name="Google Shape;45;p108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9"/>
          <p:cNvSpPr txBox="1"/>
          <p:nvPr>
            <p:ph hasCustomPrompt="1"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8" name="Google Shape;48;p109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9" name="Google Shape;49;p109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0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1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101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102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102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103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103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p103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104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5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105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" name="Google Shape;33;p105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6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06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7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7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107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107"/>
          <p:cNvSpPr txBox="1"/>
          <p:nvPr>
            <p:ph idx="2" type="body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2" name="Google Shape;42;p107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8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8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8"/>
          <p:cNvSpPr txBox="1"/>
          <p:nvPr>
            <p:ph idx="12" type="sldNum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s://bit.ly/4j63Vrh" TargetMode="External"/><Relationship Id="rId5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www.hackerrank.com/contests/iter-8-long/challenges/capitalise-vowels" TargetMode="External"/><Relationship Id="rId5" Type="http://schemas.openxmlformats.org/officeDocument/2006/relationships/image" Target="../media/image10.jpg"/><Relationship Id="rId6" Type="http://schemas.openxmlformats.org/officeDocument/2006/relationships/hyperlink" Target="https://www.codechef.com/SINC23TS/problems/EASY_STRING" TargetMode="External"/><Relationship Id="rId7" Type="http://schemas.openxmlformats.org/officeDocument/2006/relationships/hyperlink" Target="https://www.codechef.com/SINC23TS/problems/EASY_STRING" TargetMode="External"/><Relationship Id="rId8" Type="http://schemas.openxmlformats.org/officeDocument/2006/relationships/hyperlink" Target="https://bit.ly/4lpggI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2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hyperlink" Target="https://bit.ly/428yMO4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Relationship Id="rId4" Type="http://schemas.openxmlformats.org/officeDocument/2006/relationships/image" Target="../media/image3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hyperlink" Target="https://www.codechef.com/SINC23TS/problems/PRHUNT" TargetMode="External"/><Relationship Id="rId6" Type="http://schemas.openxmlformats.org/officeDocument/2006/relationships/hyperlink" Target="https://bit.ly/4ls0Rax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.png"/><Relationship Id="rId4" Type="http://schemas.openxmlformats.org/officeDocument/2006/relationships/hyperlink" Target="https://www.geeksforgeeks.org/sieve-of-eratosthenes/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hyperlink" Target="http://bit.ly/4cyQNsq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.png"/><Relationship Id="rId4" Type="http://schemas.openxmlformats.org/officeDocument/2006/relationships/image" Target="../media/image24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.png"/><Relationship Id="rId4" Type="http://schemas.openxmlformats.org/officeDocument/2006/relationships/image" Target="../media/image2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hyperlink" Target="https://bit.ly/4j9PxhX" TargetMode="External"/><Relationship Id="rId6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ont slide.png"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7;p22" id="132" name="Google Shape;1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0"/>
          <p:cNvSpPr txBox="1"/>
          <p:nvPr>
            <p:ph idx="4294967295" type="ctrTitle"/>
          </p:nvPr>
        </p:nvSpPr>
        <p:spPr>
          <a:xfrm>
            <a:off x="311699" y="2014330"/>
            <a:ext cx="8520602" cy="8092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Verdana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ARRAY</a:t>
            </a:r>
            <a:endParaRPr/>
          </a:p>
        </p:txBody>
      </p:sp>
      <p:sp>
        <p:nvSpPr>
          <p:cNvPr id="134" name="Google Shape;134;p10"/>
          <p:cNvSpPr txBox="1"/>
          <p:nvPr/>
        </p:nvSpPr>
        <p:spPr>
          <a:xfrm>
            <a:off x="8195287" y="4552424"/>
            <a:ext cx="408300" cy="392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pic>
        <p:nvPicPr>
          <p:cNvPr descr="topic slide.png" id="135" name="Google Shape;1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 txBox="1"/>
          <p:nvPr/>
        </p:nvSpPr>
        <p:spPr>
          <a:xfrm>
            <a:off x="2690025" y="2165350"/>
            <a:ext cx="417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ARRAY</a:t>
            </a:r>
            <a:endParaRPr b="1" i="0" sz="4000" u="none" cap="none" strike="noStrike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" y="0"/>
            <a:ext cx="91433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1"/>
          <p:cNvSpPr txBox="1"/>
          <p:nvPr/>
        </p:nvSpPr>
        <p:spPr>
          <a:xfrm>
            <a:off x="716998" y="255343"/>
            <a:ext cx="7387201" cy="39966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 array is a collection of elements of the same data type placed in contiguous memory locations 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example, a five element integer array marks may be logically represented as: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Where 0,1,2.. are index of the array that are used for individual reference.</a:t>
            </a:r>
            <a:endParaRPr/>
          </a:p>
        </p:txBody>
      </p:sp>
      <p:sp>
        <p:nvSpPr>
          <p:cNvPr id="143" name="Google Shape;143;p11"/>
          <p:cNvSpPr txBox="1"/>
          <p:nvPr/>
        </p:nvSpPr>
        <p:spPr>
          <a:xfrm>
            <a:off x="1114251" y="2143492"/>
            <a:ext cx="1751401" cy="4495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Verdana"/>
              <a:buNone/>
            </a:pPr>
            <a:r>
              <a:rPr b="0" i="0" lang="en-US" sz="17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  marks[5]; </a:t>
            </a:r>
            <a:endParaRPr/>
          </a:p>
        </p:txBody>
      </p:sp>
      <p:pic>
        <p:nvPicPr>
          <p:cNvPr descr="Google Shape;137;p23" id="144" name="Google Shape;1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120" y="2686656"/>
            <a:ext cx="5398101" cy="80137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/>
          <p:nvPr/>
        </p:nvSpPr>
        <p:spPr>
          <a:xfrm>
            <a:off x="6748481" y="2076638"/>
            <a:ext cx="2361601" cy="1104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marks[0] = 10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marks[1] = 50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marks[2] = 30</a:t>
            </a:r>
            <a:endParaRPr/>
          </a:p>
        </p:txBody>
      </p:sp>
      <p:sp>
        <p:nvSpPr>
          <p:cNvPr id="146" name="Google Shape;146;p11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600">
                <a:solidFill>
                  <a:srgbClr val="FFFFFF"/>
                </a:solidFill>
              </a:rPr>
              <a:t>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2"/>
          <p:cNvSpPr txBox="1"/>
          <p:nvPr/>
        </p:nvSpPr>
        <p:spPr>
          <a:xfrm>
            <a:off x="838499" y="159011"/>
            <a:ext cx="5244901" cy="4311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a[5] = {2,4,5,6,1};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a[5];  </a:t>
            </a:r>
            <a:r>
              <a:rPr b="0" i="0" lang="en-US" sz="24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//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4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where 5 is size..</a:t>
            </a:r>
            <a:endParaRPr b="0" i="0" sz="19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for(int i=0;i&lt;5;i++)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cin&gt;&gt;a[i];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>
            <a:off x="5369024" y="829399"/>
            <a:ext cx="705601" cy="3912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2"/>
          <p:cNvSpPr/>
          <p:nvPr/>
        </p:nvSpPr>
        <p:spPr>
          <a:xfrm>
            <a:off x="6074624" y="829399"/>
            <a:ext cx="705601" cy="3912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6780224" y="829399"/>
            <a:ext cx="705601" cy="3912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7485825" y="829399"/>
            <a:ext cx="705601" cy="3912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8191424" y="829399"/>
            <a:ext cx="705601" cy="3912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5539125" y="824900"/>
            <a:ext cx="45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159" name="Google Shape;159;p12"/>
          <p:cNvSpPr txBox="1"/>
          <p:nvPr/>
        </p:nvSpPr>
        <p:spPr>
          <a:xfrm>
            <a:off x="6244725" y="824900"/>
            <a:ext cx="45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  <p:sp>
        <p:nvSpPr>
          <p:cNvPr id="160" name="Google Shape;160;p12"/>
          <p:cNvSpPr txBox="1"/>
          <p:nvPr/>
        </p:nvSpPr>
        <p:spPr>
          <a:xfrm>
            <a:off x="6950325" y="824900"/>
            <a:ext cx="45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/>
          </a:p>
        </p:txBody>
      </p:sp>
      <p:sp>
        <p:nvSpPr>
          <p:cNvPr id="161" name="Google Shape;161;p12"/>
          <p:cNvSpPr txBox="1"/>
          <p:nvPr/>
        </p:nvSpPr>
        <p:spPr>
          <a:xfrm>
            <a:off x="7655924" y="824900"/>
            <a:ext cx="45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/>
          </a:p>
        </p:txBody>
      </p:sp>
      <p:sp>
        <p:nvSpPr>
          <p:cNvPr id="162" name="Google Shape;162;p12"/>
          <p:cNvSpPr txBox="1"/>
          <p:nvPr/>
        </p:nvSpPr>
        <p:spPr>
          <a:xfrm>
            <a:off x="8361525" y="824900"/>
            <a:ext cx="45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163" name="Google Shape;163;p12"/>
          <p:cNvSpPr txBox="1"/>
          <p:nvPr/>
        </p:nvSpPr>
        <p:spPr>
          <a:xfrm>
            <a:off x="5568374" y="1125999"/>
            <a:ext cx="3537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/>
          </a:p>
        </p:txBody>
      </p:sp>
      <p:sp>
        <p:nvSpPr>
          <p:cNvPr id="164" name="Google Shape;164;p12"/>
          <p:cNvSpPr txBox="1"/>
          <p:nvPr/>
        </p:nvSpPr>
        <p:spPr>
          <a:xfrm>
            <a:off x="6297524" y="1125999"/>
            <a:ext cx="3537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165" name="Google Shape;165;p12"/>
          <p:cNvSpPr txBox="1"/>
          <p:nvPr/>
        </p:nvSpPr>
        <p:spPr>
          <a:xfrm>
            <a:off x="7017749" y="1125987"/>
            <a:ext cx="3537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166" name="Google Shape;166;p12"/>
          <p:cNvSpPr txBox="1"/>
          <p:nvPr/>
        </p:nvSpPr>
        <p:spPr>
          <a:xfrm>
            <a:off x="8399699" y="1125999"/>
            <a:ext cx="3537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  <p:sp>
        <p:nvSpPr>
          <p:cNvPr id="167" name="Google Shape;167;p12"/>
          <p:cNvSpPr txBox="1"/>
          <p:nvPr/>
        </p:nvSpPr>
        <p:spPr>
          <a:xfrm>
            <a:off x="7746375" y="1125999"/>
            <a:ext cx="3537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900"/>
              <a:buFont typeface="Lato"/>
              <a:buNone/>
            </a:pPr>
            <a:r>
              <a:rPr b="0" i="0" lang="en-US" sz="1900" u="none" cap="none" strike="noStrik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sp>
        <p:nvSpPr>
          <p:cNvPr id="168" name="Google Shape;168;p12"/>
          <p:cNvSpPr txBox="1"/>
          <p:nvPr/>
        </p:nvSpPr>
        <p:spPr>
          <a:xfrm>
            <a:off x="4761375" y="2124200"/>
            <a:ext cx="38151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for(int i=0;i&lt;5;i++)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cout&lt;&lt;a[i];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4559462" y="2219924"/>
            <a:ext cx="25076" cy="245275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2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600">
                <a:solidFill>
                  <a:srgbClr val="FFFFFF"/>
                </a:solidFill>
              </a:rPr>
              <a:t>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3"/>
          <p:cNvSpPr txBox="1"/>
          <p:nvPr>
            <p:ph idx="4294967295" type="ctrTitle"/>
          </p:nvPr>
        </p:nvSpPr>
        <p:spPr>
          <a:xfrm>
            <a:off x="534975" y="272250"/>
            <a:ext cx="59364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Chocolate Question!</a:t>
            </a:r>
            <a:endParaRPr b="1"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1913880" y="1767855"/>
            <a:ext cx="5316300" cy="16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arr[5]={1,2,3,4,5};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cout&lt;&lt;arr;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will be the output?</a:t>
            </a:r>
            <a:endParaRPr/>
          </a:p>
        </p:txBody>
      </p:sp>
      <p:sp>
        <p:nvSpPr>
          <p:cNvPr id="178" name="Google Shape;178;p13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600">
                <a:solidFill>
                  <a:srgbClr val="FFFFFF"/>
                </a:solidFill>
              </a:rPr>
              <a:t>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/>
          <p:nvPr/>
        </p:nvSpPr>
        <p:spPr>
          <a:xfrm>
            <a:off x="534975" y="457199"/>
            <a:ext cx="701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b="1" i="0" lang="en-US" sz="2200" cap="none" strike="noStrike">
                <a:latin typeface="Press Start 2P"/>
                <a:ea typeface="Press Start 2P"/>
                <a:cs typeface="Press Start 2P"/>
                <a:sym typeface="Press Start 2P"/>
              </a:rPr>
              <a:t>GOOD ARRAY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85" name="Google Shape;185;p14"/>
          <p:cNvSpPr txBox="1"/>
          <p:nvPr/>
        </p:nvSpPr>
        <p:spPr>
          <a:xfrm>
            <a:off x="584224" y="3560688"/>
            <a:ext cx="450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Arial"/>
              <a:buNone/>
            </a:pPr>
            <a:r>
              <a:rPr b="1" lang="en-US" sz="2400" u="sng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https://bit.ly/4j63Vrh</a:t>
            </a:r>
            <a:endParaRPr b="1" sz="2400" u="sng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Google Shape;179;p26" id="186" name="Google Shape;18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0862" y="1750341"/>
            <a:ext cx="2868689" cy="251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/>
          <p:nvPr/>
        </p:nvSpPr>
        <p:spPr>
          <a:xfrm>
            <a:off x="534975" y="1143300"/>
            <a:ext cx="59724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erdana"/>
              <a:buNone/>
            </a:pPr>
            <a:r>
              <a:rPr b="1" lang="en-US" sz="28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Q) Y</a:t>
            </a:r>
            <a:r>
              <a:rPr b="1" lang="en-US" sz="28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ou are given an array of integers, and your task is to determine whether it is good or not</a:t>
            </a:r>
            <a:r>
              <a:rPr lang="en-US" sz="28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8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6;p27" id="193" name="Google Shape;1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5"/>
          <p:cNvSpPr txBox="1"/>
          <p:nvPr>
            <p:ph idx="4294967295" type="ctrTitle"/>
          </p:nvPr>
        </p:nvSpPr>
        <p:spPr>
          <a:xfrm>
            <a:off x="311699" y="876991"/>
            <a:ext cx="8520602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Verdana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STRING in C++</a:t>
            </a:r>
            <a:endParaRPr/>
          </a:p>
        </p:txBody>
      </p:sp>
      <p:sp>
        <p:nvSpPr>
          <p:cNvPr id="195" name="Google Shape;195;p15"/>
          <p:cNvSpPr txBox="1"/>
          <p:nvPr/>
        </p:nvSpPr>
        <p:spPr>
          <a:xfrm>
            <a:off x="8195287" y="4552424"/>
            <a:ext cx="408300" cy="392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pic>
        <p:nvPicPr>
          <p:cNvPr descr="topic slide.png" id="196" name="Google Shape;1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5"/>
          <p:cNvSpPr txBox="1"/>
          <p:nvPr/>
        </p:nvSpPr>
        <p:spPr>
          <a:xfrm>
            <a:off x="2405380" y="2165350"/>
            <a:ext cx="433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STRING IN C++</a:t>
            </a:r>
            <a:endParaRPr b="1" i="0" sz="3000" u="none" cap="none" strike="noStrike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02" name="Google Shape;2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94;p28" id="203" name="Google Shape;2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100" y="805949"/>
            <a:ext cx="7632851" cy="32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09" name="Google Shape;2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 txBox="1"/>
          <p:nvPr>
            <p:ph idx="4294967295" type="ctrTitle"/>
          </p:nvPr>
        </p:nvSpPr>
        <p:spPr>
          <a:xfrm>
            <a:off x="534975" y="237863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6"/>
              <a:buFont typeface="Verdana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String is basically the array of characters</a:t>
            </a:r>
            <a:endParaRPr b="1"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538836" y="750585"/>
            <a:ext cx="6462601" cy="3642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#include &lt;bits/stdc++.h&gt;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using namespace std;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int main()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string str;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cin &gt;&gt; str;     //or str=“Software”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cout &lt;&lt; str;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return 0;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grpSp>
        <p:nvGrpSpPr>
          <p:cNvPr id="212" name="Google Shape;212;p17"/>
          <p:cNvGrpSpPr/>
          <p:nvPr/>
        </p:nvGrpSpPr>
        <p:grpSpPr>
          <a:xfrm>
            <a:off x="5399849" y="1511949"/>
            <a:ext cx="2963102" cy="971702"/>
            <a:chOff x="0" y="0"/>
            <a:chExt cx="2963100" cy="971700"/>
          </a:xfrm>
        </p:grpSpPr>
        <p:sp>
          <p:nvSpPr>
            <p:cNvPr id="213" name="Google Shape;213;p17"/>
            <p:cNvSpPr/>
            <p:nvPr/>
          </p:nvSpPr>
          <p:spPr>
            <a:xfrm>
              <a:off x="0" y="0"/>
              <a:ext cx="2963100" cy="971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Verdana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4" name="Google Shape;214;p17"/>
            <p:cNvSpPr txBox="1"/>
            <p:nvPr/>
          </p:nvSpPr>
          <p:spPr>
            <a:xfrm>
              <a:off x="0" y="0"/>
              <a:ext cx="2963100" cy="898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Verdana"/>
                <a:buNone/>
              </a:pPr>
              <a:r>
                <a:rPr b="1" i="0" lang="en-US" sz="2400" u="sng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INPUT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Software</a:t>
              </a:r>
              <a:endParaRPr/>
            </a:p>
          </p:txBody>
        </p:sp>
      </p:grpSp>
      <p:grpSp>
        <p:nvGrpSpPr>
          <p:cNvPr id="215" name="Google Shape;215;p17"/>
          <p:cNvGrpSpPr/>
          <p:nvPr/>
        </p:nvGrpSpPr>
        <p:grpSpPr>
          <a:xfrm>
            <a:off x="5399849" y="3117050"/>
            <a:ext cx="2963102" cy="971702"/>
            <a:chOff x="0" y="0"/>
            <a:chExt cx="2963100" cy="971700"/>
          </a:xfrm>
        </p:grpSpPr>
        <p:sp>
          <p:nvSpPr>
            <p:cNvPr id="216" name="Google Shape;216;p17"/>
            <p:cNvSpPr/>
            <p:nvPr/>
          </p:nvSpPr>
          <p:spPr>
            <a:xfrm>
              <a:off x="0" y="0"/>
              <a:ext cx="2963100" cy="971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C33"/>
                </a:buClr>
                <a:buSzPts val="2200"/>
                <a:buFont typeface="Verdana"/>
                <a:buNone/>
              </a:pPr>
              <a:r>
                <a:t/>
              </a:r>
              <a:endParaRPr b="0" i="0" sz="22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7" name="Google Shape;217;p17"/>
            <p:cNvSpPr txBox="1"/>
            <p:nvPr/>
          </p:nvSpPr>
          <p:spPr>
            <a:xfrm>
              <a:off x="4762" y="4762"/>
              <a:ext cx="2953576" cy="898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Verdana"/>
                <a:buNone/>
              </a:pPr>
              <a:r>
                <a:rPr b="1" i="0" lang="en-US" sz="2400" u="sng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OUTPUT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Software</a:t>
              </a:r>
              <a:endParaRPr/>
            </a:p>
          </p:txBody>
        </p:sp>
      </p:grpSp>
      <p:sp>
        <p:nvSpPr>
          <p:cNvPr id="218" name="Google Shape;218;p17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23" name="Google Shape;2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>
            <p:ph idx="4294967295" type="ctrTitle"/>
          </p:nvPr>
        </p:nvSpPr>
        <p:spPr>
          <a:xfrm>
            <a:off x="534975" y="457197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9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String Properties</a:t>
            </a:r>
            <a:endParaRPr b="1"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5" name="Google Shape;225;p18"/>
          <p:cNvSpPr txBox="1"/>
          <p:nvPr/>
        </p:nvSpPr>
        <p:spPr>
          <a:xfrm>
            <a:off x="660313" y="1211438"/>
            <a:ext cx="76233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concatenation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Two Strings can be concatenated to form another string.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“Software” + “Incubator” = “SoftwareIncubator”</a:t>
            </a:r>
            <a:endParaRPr/>
          </a:p>
        </p:txBody>
      </p:sp>
      <p:sp>
        <p:nvSpPr>
          <p:cNvPr id="226" name="Google Shape;226;p18"/>
          <p:cNvSpPr txBox="1"/>
          <p:nvPr/>
        </p:nvSpPr>
        <p:spPr>
          <a:xfrm>
            <a:off x="660337" y="2413800"/>
            <a:ext cx="75261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comparison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Two strings can be compared using the ‘==’ operator just like numbers.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“SDC” == “SDC”   ⇒ true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   “Software” == “sdc”   ⇒ false</a:t>
            </a: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32" name="Google Shape;2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>
            <p:ph idx="4294967295" type="ctrTitle"/>
          </p:nvPr>
        </p:nvSpPr>
        <p:spPr>
          <a:xfrm>
            <a:off x="534975" y="457199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9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String Functions</a:t>
            </a:r>
            <a:endParaRPr b="1" sz="23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663150" y="998336"/>
            <a:ext cx="76233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str_name.length():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.length() method returns the length of a string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Software = 8</a:t>
            </a:r>
            <a:endParaRPr/>
          </a:p>
        </p:txBody>
      </p:sp>
      <p:sp>
        <p:nvSpPr>
          <p:cNvPr id="235" name="Google Shape;235;p19"/>
          <p:cNvSpPr txBox="1"/>
          <p:nvPr/>
        </p:nvSpPr>
        <p:spPr>
          <a:xfrm>
            <a:off x="663149" y="1943436"/>
            <a:ext cx="75261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substr()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substr() generates a new string with its value initialized to a copy of a sub-string of this object.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“Software Incubator”.substr(0,8)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   “Software”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663150" y="3135648"/>
            <a:ext cx="76233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tolower()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The tolower() function converts a given character to lowercase.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tolower(‘A’) ⇒ a</a:t>
            </a:r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idx="4294967295" type="ctrTitle"/>
          </p:nvPr>
        </p:nvSpPr>
        <p:spPr>
          <a:xfrm>
            <a:off x="311699" y="2112462"/>
            <a:ext cx="8520602" cy="9185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4"/>
              <a:buFont typeface="Verdana"/>
              <a:buNone/>
            </a:pPr>
            <a:r>
              <a:rPr b="0" i="0" lang="en-US" sz="4704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PRE-PROCESSORS</a:t>
            </a:r>
            <a:endParaRPr/>
          </a:p>
        </p:txBody>
      </p:sp>
      <p:sp>
        <p:nvSpPr>
          <p:cNvPr id="60" name="Google Shape;60;p2"/>
          <p:cNvSpPr txBox="1"/>
          <p:nvPr/>
        </p:nvSpPr>
        <p:spPr>
          <a:xfrm>
            <a:off x="8209405" y="4544824"/>
            <a:ext cx="548101" cy="404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descr="topic slide.png"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/>
        </p:nvSpPr>
        <p:spPr>
          <a:xfrm>
            <a:off x="2058675" y="2165350"/>
            <a:ext cx="535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PRE-</a:t>
            </a:r>
            <a:r>
              <a:rPr b="1"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PROCESSO</a:t>
            </a:r>
            <a:r>
              <a:rPr b="1"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RS</a:t>
            </a:r>
            <a:endParaRPr i="0" sz="3000" u="none" cap="none" strike="noStrike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42" name="Google Shape;2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>
            <p:ph idx="4294967295" type="ctrTitle"/>
          </p:nvPr>
        </p:nvSpPr>
        <p:spPr>
          <a:xfrm>
            <a:off x="534975" y="457206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9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String Functions</a:t>
            </a:r>
            <a:endParaRPr b="1" sz="23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760350" y="958272"/>
            <a:ext cx="7623301" cy="701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toupper():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toupper() converts a given character to uppercase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 toupper(‘a’) ⇒ ‘A’</a:t>
            </a:r>
            <a:endParaRPr/>
          </a:p>
        </p:txBody>
      </p:sp>
      <p:sp>
        <p:nvSpPr>
          <p:cNvPr id="245" name="Google Shape;245;p20"/>
          <p:cNvSpPr txBox="1"/>
          <p:nvPr/>
        </p:nvSpPr>
        <p:spPr>
          <a:xfrm>
            <a:off x="760349" y="1712684"/>
            <a:ext cx="75261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islower()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The islower() function checks if the given character is a lowercase character or not.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 islower(‘A’) ⇒ false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               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islower(‘b’) ⇒ true</a:t>
            </a:r>
            <a:endParaRPr/>
          </a:p>
        </p:txBody>
      </p:sp>
      <p:sp>
        <p:nvSpPr>
          <p:cNvPr id="246" name="Google Shape;246;p20"/>
          <p:cNvSpPr txBox="1"/>
          <p:nvPr/>
        </p:nvSpPr>
        <p:spPr>
          <a:xfrm>
            <a:off x="760350" y="2949134"/>
            <a:ext cx="7623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isupper()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The isupper() function in C++ checks if the given character is a uppercase character or not.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isupper(‘A’) ⇒ true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isupper(‘b’) ⇒ false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52" name="Google Shape;2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>
            <p:ph idx="4294967295" type="ctrTitle"/>
          </p:nvPr>
        </p:nvSpPr>
        <p:spPr>
          <a:xfrm>
            <a:off x="534975" y="457200"/>
            <a:ext cx="6286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44"/>
              <a:buFont typeface="Arial"/>
              <a:buNone/>
            </a:pPr>
            <a:r>
              <a:rPr b="1" i="0" lang="en-US" sz="2844" cap="none" strike="noStrike">
                <a:solidFill>
                  <a:schemeClr val="dk1"/>
                </a:solidFill>
                <a:uFill>
                  <a:noFill/>
                </a:uFill>
                <a:latin typeface="Press Start 2P"/>
                <a:ea typeface="Press Start 2P"/>
                <a:cs typeface="Press Start 2P"/>
                <a:sym typeface="Press Start 2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r>
              <a:rPr b="1" lang="en-US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onsonant Shift</a:t>
            </a:r>
            <a:endParaRPr b="1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descr="Google Shape;241;p33" id="254" name="Google Shape;25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9898" y="2406804"/>
            <a:ext cx="2058562" cy="180263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/>
        </p:nvSpPr>
        <p:spPr>
          <a:xfrm>
            <a:off x="534975" y="1314450"/>
            <a:ext cx="68946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Verdana"/>
              <a:buNone/>
            </a:pPr>
            <a:r>
              <a:rPr b="1" i="0" lang="en-US" sz="2400" cap="none" strike="noStrike">
                <a:solidFill>
                  <a:schemeClr val="accent5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</a:t>
            </a:r>
            <a:r>
              <a:rPr b="1" i="0" lang="en-US" sz="2400" cap="none" strike="noStrike">
                <a:solidFill>
                  <a:schemeClr val="accent5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)</a:t>
            </a:r>
            <a:r>
              <a:rPr b="1" lang="en-US" sz="24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Given a string s, replace every consonant with the next letter in the alphabets while keeping vowels unchanged.</a:t>
            </a:r>
            <a:endParaRPr b="1" sz="24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673849" y="3606899"/>
            <a:ext cx="585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rial"/>
              <a:buNone/>
            </a:pPr>
            <a:r>
              <a:rPr b="1" lang="en-US" sz="2400" u="sng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https://bit.ly/4lpggIG</a:t>
            </a:r>
            <a:endParaRPr b="1" sz="2400" u="sng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49;p34"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>
            <p:ph idx="4294967295" type="ctrTitle"/>
          </p:nvPr>
        </p:nvSpPr>
        <p:spPr>
          <a:xfrm>
            <a:off x="169932" y="857113"/>
            <a:ext cx="8520602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Verdana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Functions</a:t>
            </a: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8195287" y="4552424"/>
            <a:ext cx="408300" cy="392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  <p:pic>
        <p:nvPicPr>
          <p:cNvPr descr="topic slide.png" id="265" name="Google Shape;26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/>
        </p:nvSpPr>
        <p:spPr>
          <a:xfrm>
            <a:off x="2938775" y="2165350"/>
            <a:ext cx="359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FUNCTIO</a:t>
            </a:r>
            <a:r>
              <a:rPr b="1"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</a:t>
            </a:r>
            <a:r>
              <a:rPr b="1"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</a:t>
            </a:r>
            <a:endParaRPr b="1" i="0" sz="3000" u="none" cap="none" strike="noStrike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71" name="Google Shape;2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/>
        </p:nvSpPr>
        <p:spPr>
          <a:xfrm>
            <a:off x="689432" y="289792"/>
            <a:ext cx="8219401" cy="40315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main() {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arr_1[5] = {1, 2, 3, 4, 5};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(int i=0; i&lt;5; i++){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cout &lt;&lt; arr_1[i] &lt;&lt; “ “;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arr_n[5] = {6, 7, 8, 9, 10};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(int i=0; i&lt;5; i++){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cout &lt;&lt; arr_n[i] &lt;&lt; “ “;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return </a:t>
            </a: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5641505" y="357683"/>
            <a:ext cx="3076802" cy="3895803"/>
            <a:chOff x="0" y="-1"/>
            <a:chExt cx="3076800" cy="3895802"/>
          </a:xfrm>
        </p:grpSpPr>
        <p:sp>
          <p:nvSpPr>
            <p:cNvPr id="274" name="Google Shape;274;p23"/>
            <p:cNvSpPr/>
            <p:nvPr/>
          </p:nvSpPr>
          <p:spPr>
            <a:xfrm>
              <a:off x="0" y="-1"/>
              <a:ext cx="3076800" cy="3895802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C33"/>
                </a:buClr>
                <a:buSzPts val="2400"/>
                <a:buFont typeface="Verdana"/>
                <a:buNone/>
              </a:pPr>
              <a:r>
                <a:t/>
              </a:r>
              <a:endParaRPr b="0" i="0" sz="24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0" y="-1"/>
              <a:ext cx="3076800" cy="3092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Verdana"/>
                <a:buNone/>
              </a:pPr>
              <a:r>
                <a:rPr b="1" i="0" lang="en-US" sz="2400" u="sng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OUTPUT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C33"/>
                </a:buClr>
                <a:buSzPts val="2400"/>
                <a:buFont typeface="Verdana"/>
                <a:buNone/>
              </a:pPr>
              <a:r>
                <a:rPr b="0" i="0" lang="en-US" sz="2400" u="none" cap="none" strike="noStrike">
                  <a:solidFill>
                    <a:srgbClr val="252C33"/>
                  </a:solidFill>
                  <a:latin typeface="Verdana"/>
                  <a:ea typeface="Verdana"/>
                  <a:cs typeface="Verdana"/>
                  <a:sym typeface="Verdana"/>
                </a:rPr>
                <a:t>1 2 3 4 5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C33"/>
                </a:buClr>
                <a:buSzPts val="2400"/>
                <a:buFont typeface="Verdana"/>
                <a:buNone/>
              </a:pPr>
              <a:r>
                <a:rPr b="0" i="0" lang="en-US" sz="2400" u="none" cap="none" strike="noStrike">
                  <a:solidFill>
                    <a:srgbClr val="252C33"/>
                  </a:solidFill>
                  <a:latin typeface="Verdana"/>
                  <a:ea typeface="Verdana"/>
                  <a:cs typeface="Verdana"/>
                  <a:sym typeface="Verdana"/>
                </a:rPr>
                <a:t>.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C33"/>
                </a:buClr>
                <a:buSzPts val="2400"/>
                <a:buFont typeface="Verdana"/>
                <a:buNone/>
              </a:pPr>
              <a:r>
                <a:rPr b="0" i="0" lang="en-US" sz="2400" u="none" cap="none" strike="noStrike">
                  <a:solidFill>
                    <a:srgbClr val="252C33"/>
                  </a:solidFill>
                  <a:latin typeface="Verdana"/>
                  <a:ea typeface="Verdana"/>
                  <a:cs typeface="Verdana"/>
                  <a:sym typeface="Verdana"/>
                </a:rPr>
                <a:t>.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C33"/>
                </a:buClr>
                <a:buSzPts val="2400"/>
                <a:buFont typeface="Verdana"/>
                <a:buNone/>
              </a:pPr>
              <a:r>
                <a:rPr b="0" i="0" lang="en-US" sz="2400" u="none" cap="none" strike="noStrike">
                  <a:solidFill>
                    <a:srgbClr val="252C33"/>
                  </a:solidFill>
                  <a:latin typeface="Verdana"/>
                  <a:ea typeface="Verdana"/>
                  <a:cs typeface="Verdana"/>
                  <a:sym typeface="Verdana"/>
                </a:rPr>
                <a:t>.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C33"/>
                </a:buClr>
                <a:buSzPts val="2400"/>
                <a:buFont typeface="Verdana"/>
                <a:buNone/>
              </a:pPr>
              <a:r>
                <a:rPr b="0" i="0" lang="en-US" sz="2400" u="none" cap="none" strike="noStrike">
                  <a:solidFill>
                    <a:srgbClr val="252C33"/>
                  </a:solidFill>
                  <a:latin typeface="Verdana"/>
                  <a:ea typeface="Verdana"/>
                  <a:cs typeface="Verdana"/>
                  <a:sym typeface="Verdana"/>
                </a:rPr>
                <a:t>6 7 8 9 10</a:t>
              </a:r>
              <a:endParaRPr/>
            </a:p>
          </p:txBody>
        </p:sp>
      </p:grpSp>
      <p:sp>
        <p:nvSpPr>
          <p:cNvPr id="276" name="Google Shape;276;p23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81" name="Google Shape;2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/>
          <p:nvPr>
            <p:ph idx="4294967295" type="ctrTitle"/>
          </p:nvPr>
        </p:nvSpPr>
        <p:spPr>
          <a:xfrm>
            <a:off x="534975" y="457200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Syntax of functions</a:t>
            </a:r>
            <a:endParaRPr b="1"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677700" y="921332"/>
            <a:ext cx="7788600" cy="3498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return_type function_name(data_type parameter1, data_type parameter2, …)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// code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return statement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 function to add two numbers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add(int a, int b){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return a+b;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89" name="Google Shape;2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462300" y="211940"/>
            <a:ext cx="82194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#include&lt;bits/stdc++.h&gt; </a:t>
            </a:r>
            <a:r>
              <a:rPr b="0" i="0" lang="en-US" sz="16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//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program to print arrays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using namespace std;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void print_array(int arr[], int n){  // function definition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for (int i=0; i&lt;n; i++){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cout&lt;&lt;arr[i]&lt;&lt;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endl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main()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int arr[5] = {1, 2, 3, 4, 5};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rr[5] = {6, 7, 8, 9, 10};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return </a:t>
            </a: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58585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19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296" name="Google Shape;2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4;p39" id="297" name="Google Shape;297;p27"/>
          <p:cNvPicPr preferRelativeResize="0"/>
          <p:nvPr/>
        </p:nvPicPr>
        <p:blipFill rotWithShape="1">
          <a:blip r:embed="rId4">
            <a:alphaModFix/>
          </a:blip>
          <a:srcRect b="2075" l="51404" r="0" t="0"/>
          <a:stretch/>
        </p:blipFill>
        <p:spPr>
          <a:xfrm>
            <a:off x="4341025" y="457200"/>
            <a:ext cx="2997400" cy="428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2;p39" id="298" name="Google Shape;298;p27"/>
          <p:cNvPicPr preferRelativeResize="0"/>
          <p:nvPr/>
        </p:nvPicPr>
        <p:blipFill rotWithShape="1">
          <a:blip r:embed="rId4">
            <a:alphaModFix/>
          </a:blip>
          <a:srcRect b="0" l="0" r="48698" t="0"/>
          <a:stretch/>
        </p:blipFill>
        <p:spPr>
          <a:xfrm>
            <a:off x="1651625" y="457200"/>
            <a:ext cx="2920376" cy="42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304" name="Google Shape;3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633250" y="11100"/>
            <a:ext cx="8219400" cy="5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#include&lt;bits/stdc++.h&gt; </a:t>
            </a:r>
            <a:r>
              <a:rPr b="0" i="0" lang="en-US" sz="1500" u="none" cap="none" strike="noStrik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//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program to print arrays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using namespace std;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void print_array(int arr[], int n){  // function definition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for (int i=0; i&lt;n; i++){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cout&lt;&lt;arr[i]&lt;&lt;</a:t>
            </a: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”  “</a:t>
            </a: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cout &lt;&lt; endl;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main()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int arr1[5] = {1, 2, 3, 4, 5};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print_array(arr1,5); 			// function call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arr2[5] = {6, 7, 8, 9, 10};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1" lang="en-US" sz="1500"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print_array(arr2,5);			// function call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return </a:t>
            </a:r>
            <a:r>
              <a:rPr b="0" i="0" lang="en-US" sz="15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58585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21</a:t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381873" y="1769750"/>
            <a:ext cx="2470768" cy="1371300"/>
            <a:chOff x="98575" y="-330049"/>
            <a:chExt cx="3121627" cy="1371300"/>
          </a:xfrm>
        </p:grpSpPr>
        <p:sp>
          <p:nvSpPr>
            <p:cNvPr id="308" name="Google Shape;308;p28"/>
            <p:cNvSpPr/>
            <p:nvPr/>
          </p:nvSpPr>
          <p:spPr>
            <a:xfrm>
              <a:off x="98575" y="-330049"/>
              <a:ext cx="3121500" cy="1371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C33"/>
                </a:buClr>
                <a:buSzPts val="2400"/>
                <a:buFont typeface="Verdana"/>
                <a:buNone/>
              </a:pPr>
              <a:r>
                <a:t/>
              </a:r>
              <a:endParaRPr b="0" i="0" sz="24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09" name="Google Shape;309;p28"/>
            <p:cNvSpPr txBox="1"/>
            <p:nvPr/>
          </p:nvSpPr>
          <p:spPr>
            <a:xfrm>
              <a:off x="98702" y="-330049"/>
              <a:ext cx="3121500" cy="13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Verdana"/>
                <a:buNone/>
              </a:pPr>
              <a:r>
                <a:rPr b="1" i="0" lang="en-US" sz="2400" u="sng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OUTPUT</a:t>
              </a:r>
              <a:endParaRPr b="1" i="0" sz="24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Verdana"/>
                <a:buNone/>
              </a:pPr>
              <a:r>
                <a:rPr b="1" lang="en-US" sz="1500">
                  <a:latin typeface="Verdana"/>
                  <a:ea typeface="Verdana"/>
                  <a:cs typeface="Verdana"/>
                  <a:sym typeface="Verdana"/>
                </a:rPr>
                <a:t>  1 2 3 4 5</a:t>
              </a:r>
              <a:endParaRPr b="1" sz="1500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Verdana"/>
                <a:buNone/>
              </a:pPr>
              <a:r>
                <a:t/>
              </a:r>
              <a:endParaRPr b="1" sz="1500" u="sng"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Verdana"/>
                <a:buNone/>
              </a:pPr>
              <a:r>
                <a:rPr b="1" lang="en-US" sz="1500">
                  <a:latin typeface="Verdana"/>
                  <a:ea typeface="Verdana"/>
                  <a:cs typeface="Verdana"/>
                  <a:sym typeface="Verdana"/>
                </a:rPr>
                <a:t>  6 7 8 9 10</a:t>
              </a:r>
              <a:endParaRPr b="1" sz="15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314" name="Google Shape;31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 txBox="1"/>
          <p:nvPr>
            <p:ph idx="4294967295" type="ctrTitle"/>
          </p:nvPr>
        </p:nvSpPr>
        <p:spPr>
          <a:xfrm>
            <a:off x="515100" y="473250"/>
            <a:ext cx="8298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Why do we need functions?</a:t>
            </a:r>
            <a:endParaRPr b="1"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422550" y="1456387"/>
            <a:ext cx="82989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AutoNum type="arabicPeriod"/>
            </a:pP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Reduction in Program Size</a:t>
            </a:r>
            <a:endParaRPr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AutoNum type="arabicPeriod"/>
            </a:pP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Reducing Complexity of Program</a:t>
            </a:r>
            <a:endParaRPr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AutoNum type="arabicPeriod"/>
            </a:pP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Easy to Debug and Maintain</a:t>
            </a:r>
            <a:endParaRPr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AutoNum type="arabicPeriod"/>
            </a:pP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Readability of Program</a:t>
            </a:r>
            <a:endParaRPr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AutoNum type="arabicPeriod"/>
            </a:pP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Code Reusability</a:t>
            </a:r>
            <a:endParaRPr/>
          </a:p>
        </p:txBody>
      </p:sp>
      <p:sp>
        <p:nvSpPr>
          <p:cNvPr id="317" name="Google Shape;317;p24"/>
          <p:cNvSpPr txBox="1"/>
          <p:nvPr/>
        </p:nvSpPr>
        <p:spPr>
          <a:xfrm>
            <a:off x="7783963" y="4369614"/>
            <a:ext cx="4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b3f5c9282_0_0"/>
          <p:cNvSpPr txBox="1"/>
          <p:nvPr/>
        </p:nvSpPr>
        <p:spPr>
          <a:xfrm>
            <a:off x="875800" y="344100"/>
            <a:ext cx="77283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2200" u="sng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Absolute  Differences</a:t>
            </a:r>
            <a:endParaRPr b="1" i="0" sz="2200" u="sng" cap="none" strike="noStrike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24" name="Google Shape;324;g34b3f5c9282_0_0"/>
          <p:cNvSpPr txBox="1"/>
          <p:nvPr/>
        </p:nvSpPr>
        <p:spPr>
          <a:xfrm>
            <a:off x="977250" y="1681250"/>
            <a:ext cx="64230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400" cap="none" strike="noStrike">
                <a:solidFill>
                  <a:srgbClr val="0097A7"/>
                </a:solidFill>
                <a:latin typeface="Verdana"/>
                <a:ea typeface="Verdana"/>
                <a:cs typeface="Verdana"/>
                <a:sym typeface="Verdana"/>
              </a:rPr>
              <a:t>Q) Write a program to find the absolute difference of the sum of elements of two different arrays</a:t>
            </a:r>
            <a:r>
              <a:rPr b="1" lang="en-US" sz="2400">
                <a:solidFill>
                  <a:srgbClr val="0097A7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b="1" i="0" sz="2400" u="none" cap="none" strike="noStrike">
              <a:solidFill>
                <a:srgbClr val="0097A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5" name="Google Shape;325;g34b3f5c928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5225" y="2129326"/>
            <a:ext cx="2185200" cy="19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4b3f5c9282_0_0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>
            <p:ph idx="4294967295" type="ctrTitle"/>
          </p:nvPr>
        </p:nvSpPr>
        <p:spPr>
          <a:xfrm>
            <a:off x="534965" y="457190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PRE-PROCESSORS</a:t>
            </a:r>
            <a:endParaRPr b="1"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664900" y="1314450"/>
            <a:ext cx="7600800" cy="2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Pre-Processors are</a:t>
            </a:r>
            <a:r>
              <a:rPr b="1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directives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which give instruction to the compiler to preprocess information before actual compilation starts.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br>
              <a:rPr lang="en-US" sz="1900"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Eg- #include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#define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8585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600">
                <a:solidFill>
                  <a:srgbClr val="FFFFFF"/>
                </a:solidFill>
              </a:rPr>
              <a:t>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331" name="Google Shape;3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 txBox="1"/>
          <p:nvPr/>
        </p:nvSpPr>
        <p:spPr>
          <a:xfrm>
            <a:off x="534974" y="457188"/>
            <a:ext cx="646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Solution</a:t>
            </a:r>
            <a:endParaRPr b="1"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809026" y="995995"/>
            <a:ext cx="3159300" cy="2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#include &lt;bits/stdc++.h&gt;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using namespace std;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lang="en-US" sz="13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int </a:t>
            </a: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sum(int arr[], int n){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13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int </a:t>
            </a: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ans = 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for(int i=0;i&lt;n;i++)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	ans += arr[i];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return ans;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334" name="Google Shape;334;p30"/>
          <p:cNvSpPr txBox="1"/>
          <p:nvPr/>
        </p:nvSpPr>
        <p:spPr>
          <a:xfrm>
            <a:off x="4151350" y="358400"/>
            <a:ext cx="4203600" cy="4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int main()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int n, m;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cin&gt;&gt;n&gt;&gt;m;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int arr1[n], arr2[m];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for(int i=0; i&lt;n; i++)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	cin&gt;&gt;arr1[i];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for(int i=0; i&lt;m; i++)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	cin&gt;&gt;arr2[i];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13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sum1</a:t>
            </a:r>
            <a:r>
              <a:rPr lang="en-US" sz="13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sum(arr1, n);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13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int </a:t>
            </a: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sum2 = sum(arr2, m);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cout&lt;&lt;abs(sum1-sum2)&lt;&lt;"\n";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return 0;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335" name="Google Shape;335;p30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340" name="Google Shape;3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 txBox="1"/>
          <p:nvPr/>
        </p:nvSpPr>
        <p:spPr>
          <a:xfrm>
            <a:off x="534975" y="1177800"/>
            <a:ext cx="42894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void doubleIt(int arr[], int s, int n){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n *= 2;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for(int i=0;i&lt;s;i++)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	arr[i] *= 2;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342" name="Google Shape;342;p31"/>
          <p:cNvSpPr txBox="1"/>
          <p:nvPr/>
        </p:nvSpPr>
        <p:spPr>
          <a:xfrm>
            <a:off x="534975" y="457199"/>
            <a:ext cx="83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Chocolate Question</a:t>
            </a:r>
            <a:endParaRPr b="1" i="0" sz="1800" u="none" cap="none" strike="noStrike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4824375" y="1200000"/>
            <a:ext cx="4289400" cy="29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int main(){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int n =10;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int arr[]={1,2,3,4,5};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doubleIt(arr,5,n);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cout&lt;&lt;n&lt;&lt;endl;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print_array(arr,5);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return 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grpSp>
        <p:nvGrpSpPr>
          <p:cNvPr id="344" name="Google Shape;344;p31"/>
          <p:cNvGrpSpPr/>
          <p:nvPr/>
        </p:nvGrpSpPr>
        <p:grpSpPr>
          <a:xfrm>
            <a:off x="1159775" y="3098425"/>
            <a:ext cx="3328200" cy="1372561"/>
            <a:chOff x="0" y="0"/>
            <a:chExt cx="3328200" cy="1316100"/>
          </a:xfrm>
        </p:grpSpPr>
        <p:sp>
          <p:nvSpPr>
            <p:cNvPr id="345" name="Google Shape;345;p31"/>
            <p:cNvSpPr/>
            <p:nvPr/>
          </p:nvSpPr>
          <p:spPr>
            <a:xfrm>
              <a:off x="0" y="0"/>
              <a:ext cx="3328200" cy="1202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6" name="Google Shape;346;p31"/>
            <p:cNvSpPr txBox="1"/>
            <p:nvPr/>
          </p:nvSpPr>
          <p:spPr>
            <a:xfrm>
              <a:off x="0" y="0"/>
              <a:ext cx="3328200" cy="13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Verdana"/>
                <a:buNone/>
              </a:pPr>
              <a:r>
                <a:rPr b="1" i="0" lang="en-US" sz="2400" u="sng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OUTPUT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10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2 4 6 8 10</a:t>
              </a:r>
              <a:endParaRPr/>
            </a:p>
          </p:txBody>
        </p:sp>
      </p:grpSp>
      <p:sp>
        <p:nvSpPr>
          <p:cNvPr id="347" name="Google Shape;347;p31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352" name="Google Shape;3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 txBox="1"/>
          <p:nvPr/>
        </p:nvSpPr>
        <p:spPr>
          <a:xfrm>
            <a:off x="791250" y="1176875"/>
            <a:ext cx="72414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Call By Value:</a:t>
            </a: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Call by value is a parameter passing mechanism where a copy of the argument is passed to the function, so changes to the parameter inside the function do not affect the original argument.</a:t>
            </a:r>
            <a:endParaRPr/>
          </a:p>
          <a:p>
            <a:pPr indent="0" lvl="2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	             void solve(int n)</a:t>
            </a:r>
            <a:endParaRPr/>
          </a:p>
        </p:txBody>
      </p:sp>
      <p:sp>
        <p:nvSpPr>
          <p:cNvPr id="354" name="Google Shape;354;p32"/>
          <p:cNvSpPr txBox="1"/>
          <p:nvPr/>
        </p:nvSpPr>
        <p:spPr>
          <a:xfrm>
            <a:off x="534975" y="457199"/>
            <a:ext cx="83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Call by value VS Call by reference</a:t>
            </a:r>
            <a:endParaRPr b="1" i="0" sz="1800" u="none" cap="none" strike="noStrike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754500" y="2757300"/>
            <a:ext cx="70653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Call By Reference:</a:t>
            </a: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Call by reference means passing the address of the variable to a function, so any changes made inside the function affect the original variable.</a:t>
            </a:r>
            <a:endParaRPr/>
          </a:p>
          <a:p>
            <a:pPr indent="114300" lvl="2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		       void solve(int &amp;n)</a:t>
            </a:r>
            <a:endParaRPr/>
          </a:p>
        </p:txBody>
      </p:sp>
      <p:sp>
        <p:nvSpPr>
          <p:cNvPr id="356" name="Google Shape;356;p32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361" name="Google Shape;3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 txBox="1"/>
          <p:nvPr/>
        </p:nvSpPr>
        <p:spPr>
          <a:xfrm>
            <a:off x="534975" y="1100100"/>
            <a:ext cx="43194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void doubleIt(int arr[], int s, int &amp;n){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n *= 2;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for(int i=0;i&lt;s;i++)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	arr[i] *= 2;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363" name="Google Shape;363;p33"/>
          <p:cNvSpPr txBox="1"/>
          <p:nvPr/>
        </p:nvSpPr>
        <p:spPr>
          <a:xfrm>
            <a:off x="534975" y="457199"/>
            <a:ext cx="834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Solution</a:t>
            </a:r>
            <a:endParaRPr b="1"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4854374" y="1168824"/>
            <a:ext cx="4594500" cy="29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int main(){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int n =10;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int arr[]={1,2,3,4,5};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doubleIt(arr,5,n);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cout&lt;&lt;n&lt;&lt;endl;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print_array(arr,5);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return 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grpSp>
        <p:nvGrpSpPr>
          <p:cNvPr id="365" name="Google Shape;365;p33"/>
          <p:cNvGrpSpPr/>
          <p:nvPr/>
        </p:nvGrpSpPr>
        <p:grpSpPr>
          <a:xfrm>
            <a:off x="719925" y="3205025"/>
            <a:ext cx="3121501" cy="1238101"/>
            <a:chOff x="0" y="-53350"/>
            <a:chExt cx="3121500" cy="1238100"/>
          </a:xfrm>
        </p:grpSpPr>
        <p:sp>
          <p:nvSpPr>
            <p:cNvPr id="366" name="Google Shape;366;p33"/>
            <p:cNvSpPr/>
            <p:nvPr/>
          </p:nvSpPr>
          <p:spPr>
            <a:xfrm>
              <a:off x="0" y="0"/>
              <a:ext cx="3121500" cy="112770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67" name="Google Shape;367;p33"/>
            <p:cNvSpPr txBox="1"/>
            <p:nvPr/>
          </p:nvSpPr>
          <p:spPr>
            <a:xfrm>
              <a:off x="0" y="-53350"/>
              <a:ext cx="3121500" cy="12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Verdana"/>
                <a:buNone/>
              </a:pPr>
              <a:r>
                <a:rPr b="1" i="0" lang="en-US" sz="2400" u="sng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OUTPUT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20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2 4 6 8 10</a:t>
              </a:r>
              <a:endParaRPr/>
            </a:p>
          </p:txBody>
        </p:sp>
      </p:grpSp>
      <p:sp>
        <p:nvSpPr>
          <p:cNvPr id="368" name="Google Shape;368;p33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373" name="Google Shape;3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514525" y="457198"/>
            <a:ext cx="646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Built-in functions</a:t>
            </a:r>
            <a:endParaRPr b="1"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915800" y="944100"/>
            <a:ext cx="63564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1.	</a:t>
            </a:r>
            <a:r>
              <a:rPr b="1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max(a,b)</a:t>
            </a: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returns max of two numbers</a:t>
            </a:r>
            <a:endParaRPr/>
          </a:p>
          <a:p>
            <a:pPr indent="-279400" lvl="0" marL="279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2.	</a:t>
            </a:r>
            <a:r>
              <a:rPr b="1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min(a,b)</a:t>
            </a: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returns min of two numbers</a:t>
            </a:r>
            <a:endParaRPr/>
          </a:p>
          <a:p>
            <a:pPr indent="-279400" lvl="0" marL="279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3.	</a:t>
            </a:r>
            <a:r>
              <a:rPr b="1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swap(a,b)</a:t>
            </a: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swap the number</a:t>
            </a:r>
            <a:endParaRPr/>
          </a:p>
          <a:p>
            <a:pPr indent="-279400" lvl="0" marL="279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4.	</a:t>
            </a:r>
            <a:r>
              <a:rPr b="1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abs(a)</a:t>
            </a: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equivalent to modulus of a number in maths</a:t>
            </a:r>
            <a:endParaRPr/>
          </a:p>
          <a:p>
            <a:pPr indent="-279400" lvl="0" marL="279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5.	</a:t>
            </a:r>
            <a:r>
              <a:rPr b="1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pow(a,b)</a:t>
            </a: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returns a to the power b</a:t>
            </a:r>
            <a:endParaRPr/>
          </a:p>
          <a:p>
            <a:pPr indent="-279400" lvl="0" marL="279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6.	</a:t>
            </a:r>
            <a:r>
              <a:rPr b="1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floor(a)</a:t>
            </a: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equivalent to floor function in maths; floor(2.5) = 2</a:t>
            </a:r>
            <a:endParaRPr/>
          </a:p>
          <a:p>
            <a:pPr indent="-279400" lvl="0" marL="279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7.	</a:t>
            </a:r>
            <a:r>
              <a:rPr b="1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ceil(a)</a:t>
            </a: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equivalent to ceil function in maths; ceil(2.5) = 3</a:t>
            </a:r>
            <a:endParaRPr/>
          </a:p>
          <a:p>
            <a:pPr indent="-279400" lvl="0" marL="279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8.	</a:t>
            </a:r>
            <a:r>
              <a:rPr b="1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round(a)</a:t>
            </a: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rounds the number to the nearest integer</a:t>
            </a:r>
            <a:endParaRPr/>
          </a:p>
          <a:p>
            <a:pPr indent="-279400" lvl="0" marL="279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9.	</a:t>
            </a:r>
            <a:r>
              <a:rPr b="1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sqrt(a)</a:t>
            </a:r>
            <a:r>
              <a:rPr b="0" i="0" lang="en-US" sz="1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return the square root of the number</a:t>
            </a:r>
            <a:endParaRPr/>
          </a:p>
        </p:txBody>
      </p:sp>
      <p:sp>
        <p:nvSpPr>
          <p:cNvPr id="376" name="Google Shape;376;p34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91;p47" id="381" name="Google Shape;3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>
            <p:ph idx="4294967295" type="ctrTitle"/>
          </p:nvPr>
        </p:nvSpPr>
        <p:spPr>
          <a:xfrm>
            <a:off x="169932" y="625200"/>
            <a:ext cx="8520602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Verdana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TIME COMPLEXITY</a:t>
            </a:r>
            <a:endParaRPr/>
          </a:p>
        </p:txBody>
      </p:sp>
      <p:sp>
        <p:nvSpPr>
          <p:cNvPr id="383" name="Google Shape;383;p35"/>
          <p:cNvSpPr txBox="1"/>
          <p:nvPr/>
        </p:nvSpPr>
        <p:spPr>
          <a:xfrm>
            <a:off x="8204537" y="4561675"/>
            <a:ext cx="408300" cy="392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/>
          </a:p>
        </p:txBody>
      </p:sp>
      <p:pic>
        <p:nvPicPr>
          <p:cNvPr descr="topic slide.png" id="384" name="Google Shape;38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1166700" y="2165350"/>
            <a:ext cx="687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TIME COMPLEXITY</a:t>
            </a:r>
            <a:endParaRPr sz="30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390" name="Google Shape;3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01;p48" id="391" name="Google Shape;39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2783" y="2246265"/>
            <a:ext cx="2157684" cy="188943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6"/>
          <p:cNvSpPr txBox="1"/>
          <p:nvPr/>
        </p:nvSpPr>
        <p:spPr>
          <a:xfrm>
            <a:off x="502650" y="457200"/>
            <a:ext cx="642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200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 STATEMENT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977249" y="1147849"/>
            <a:ext cx="6423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None/>
            </a:pPr>
            <a:r>
              <a:rPr b="1" lang="en-US" sz="24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Q.) </a:t>
            </a:r>
            <a:r>
              <a:rPr b="1" i="0" lang="en-US" sz="24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Write a program to find </a:t>
            </a:r>
            <a:r>
              <a:rPr b="1" lang="en-US" sz="24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the sum of first n natural number.</a:t>
            </a:r>
            <a:endParaRPr b="1" sz="24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None/>
            </a:pPr>
            <a:r>
              <a:t/>
            </a:r>
            <a:endParaRPr b="1" sz="24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None/>
            </a:pPr>
            <a:r>
              <a:rPr b="1" i="0" lang="en-US" sz="24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lang="en-US" sz="24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n is a positive integer</a:t>
            </a:r>
            <a:r>
              <a:rPr b="1" i="0" lang="en-US" sz="24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).</a:t>
            </a:r>
            <a:endParaRPr b="1" i="0" sz="24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29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399" name="Google Shape;39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1543049" y="137174"/>
            <a:ext cx="642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Approach 1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1543050" y="963074"/>
            <a:ext cx="68538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Verdana"/>
              <a:buNone/>
            </a:pPr>
            <a:r>
              <a:rPr b="0" i="0" lang="en-US" sz="22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void solve(int n){</a:t>
            </a:r>
            <a:endParaRPr b="0" i="0" sz="22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Verdana"/>
              <a:buNone/>
            </a:pPr>
            <a:r>
              <a:rPr lang="en-US" sz="22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 long long sum = 0;</a:t>
            </a:r>
            <a:endParaRPr sz="22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Verdana"/>
              <a:buNone/>
            </a:pPr>
            <a:r>
              <a:rPr b="0" i="0" lang="en-US" sz="22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for(int a=1;a&lt;=n;a++){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Verdana"/>
              <a:buNone/>
            </a:pPr>
            <a:r>
              <a:rPr b="0" i="0" lang="en-US" sz="22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	</a:t>
            </a:r>
            <a:r>
              <a:rPr lang="en-US" sz="22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sum += a;</a:t>
            </a:r>
            <a:r>
              <a:rPr b="0" i="0" lang="en-US" sz="22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  </a:t>
            </a:r>
            <a:endParaRPr b="0" i="0" sz="22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Verdana"/>
              <a:buNone/>
            </a:pPr>
            <a:r>
              <a:rPr lang="en-US" sz="22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}</a:t>
            </a:r>
            <a:endParaRPr sz="22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Verdana"/>
              <a:buNone/>
            </a:pPr>
            <a:r>
              <a:rPr lang="en-US" sz="22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cout&lt;&lt;sum&lt;&lt;endl;</a:t>
            </a:r>
            <a:endParaRPr sz="22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Verdana"/>
              <a:buNone/>
            </a:pPr>
            <a:r>
              <a:rPr b="0" i="0" lang="en-US" sz="22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return 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200"/>
              <a:buFont typeface="Verdana"/>
              <a:buNone/>
            </a:pPr>
            <a:r>
              <a:rPr b="0" i="0" lang="en-US" sz="22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402" name="Google Shape;402;p37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07" name="Google Shape;40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8"/>
          <p:cNvSpPr txBox="1"/>
          <p:nvPr/>
        </p:nvSpPr>
        <p:spPr>
          <a:xfrm>
            <a:off x="1543049" y="143299"/>
            <a:ext cx="642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Approach 2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1543050" y="1060008"/>
            <a:ext cx="68538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void solve(int n){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None/>
            </a:pPr>
            <a:r>
              <a:rPr lang="en-US" sz="24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long long sum=n*(n+1)/2;</a:t>
            </a:r>
            <a:endParaRPr sz="24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None/>
            </a:pPr>
            <a:r>
              <a:rPr lang="en-US" sz="24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cout&lt;&lt;sum&lt;&lt;endl;</a:t>
            </a:r>
            <a:endParaRPr sz="24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return 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None/>
            </a:pPr>
            <a:r>
              <a:rPr b="0" i="0" lang="en-US" sz="24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15" name="Google Shape;4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/>
          <p:nvPr/>
        </p:nvSpPr>
        <p:spPr>
          <a:xfrm>
            <a:off x="0" y="10000"/>
            <a:ext cx="50556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/>
              <a:buNone/>
            </a:pPr>
            <a:r>
              <a:rPr b="1" i="0" lang="en-US" sz="1700" u="none" cap="none" strike="noStrike">
                <a:solidFill>
                  <a:srgbClr val="1A1A1A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Approach 1</a:t>
            </a:r>
            <a:endParaRPr i="0" sz="1700" u="none" cap="none" strike="noStrike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5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void solve(int n){</a:t>
            </a:r>
            <a:endParaRPr sz="15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5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 long long sum = 0;</a:t>
            </a:r>
            <a:endParaRPr sz="15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5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for(int a=1;a&lt;=n;a++){</a:t>
            </a:r>
            <a:endParaRPr sz="15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5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	sum += a;	  </a:t>
            </a:r>
            <a:endParaRPr sz="15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5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}</a:t>
            </a:r>
            <a:endParaRPr sz="15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5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cout&lt;&lt;sum&lt;&lt;endl;</a:t>
            </a:r>
            <a:endParaRPr sz="15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5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t/>
            </a:r>
            <a:endParaRPr sz="15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7" name="Google Shape;417;p39"/>
          <p:cNvSpPr txBox="1"/>
          <p:nvPr/>
        </p:nvSpPr>
        <p:spPr>
          <a:xfrm>
            <a:off x="82425" y="2387000"/>
            <a:ext cx="52062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Arial"/>
              <a:buNone/>
            </a:pPr>
            <a:r>
              <a:rPr b="1" i="0" lang="en-US" sz="1800" u="none" cap="none" strike="noStrike">
                <a:solidFill>
                  <a:srgbClr val="1A1A1A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Approach 2</a:t>
            </a:r>
            <a:endParaRPr i="0" sz="1800" u="none" cap="none" strike="noStrike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9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void solve(int n){</a:t>
            </a:r>
            <a:endParaRPr sz="19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9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long long sum=n*(n+1)/2;</a:t>
            </a:r>
            <a:endParaRPr sz="19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9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cout&lt;&lt;sum&lt;&lt;endl;</a:t>
            </a:r>
            <a:endParaRPr sz="19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9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	return ;</a:t>
            </a:r>
            <a:endParaRPr sz="19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lang="en-US" sz="19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9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t/>
            </a:r>
            <a:endParaRPr sz="19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flipH="1" rot="10800000">
            <a:off x="82425" y="2369300"/>
            <a:ext cx="8898000" cy="17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436;p51" id="419" name="Google Shape;41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275" y="457200"/>
            <a:ext cx="3197300" cy="11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32</a:t>
            </a:r>
            <a:endParaRPr/>
          </a:p>
        </p:txBody>
      </p:sp>
      <p:pic>
        <p:nvPicPr>
          <p:cNvPr id="421" name="Google Shape;4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2275" y="2666800"/>
            <a:ext cx="33881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/>
          <p:nvPr>
            <p:ph idx="4294967295" type="ctrTitle"/>
          </p:nvPr>
        </p:nvSpPr>
        <p:spPr>
          <a:xfrm>
            <a:off x="534981" y="457199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PRE-PROCESSORS</a:t>
            </a:r>
            <a:endParaRPr b="1"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7" name="Google Shape;77;p4"/>
          <p:cNvSpPr txBox="1"/>
          <p:nvPr/>
        </p:nvSpPr>
        <p:spPr>
          <a:xfrm>
            <a:off x="771450" y="1036675"/>
            <a:ext cx="7601100" cy="29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#include&lt;filename&gt;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The #include preprocessor directive is used to </a:t>
            </a:r>
            <a:r>
              <a:rPr b="1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include</a:t>
            </a: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header files</a:t>
            </a: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 in our code.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If included file is not found, compiler renders error.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8585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585858"/>
                </a:solidFill>
                <a:latin typeface="Verdana"/>
                <a:ea typeface="Verdana"/>
                <a:cs typeface="Verdana"/>
                <a:sym typeface="Verdana"/>
              </a:rPr>
              <a:t>Eg-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#include&lt;bits/stdc++.h&gt;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#include&lt;iostream.h&gt;</a:t>
            </a:r>
            <a:endParaRPr/>
          </a:p>
        </p:txBody>
      </p:sp>
      <p:sp>
        <p:nvSpPr>
          <p:cNvPr id="78" name="Google Shape;78;p4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600">
                <a:solidFill>
                  <a:srgbClr val="FFFFFF"/>
                </a:solidFill>
              </a:rPr>
              <a:t>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26" name="Google Shape;4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/>
        </p:nvSpPr>
        <p:spPr>
          <a:xfrm>
            <a:off x="745550" y="468875"/>
            <a:ext cx="7876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How can we compare two algorithms?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893699" y="1854824"/>
            <a:ext cx="6462602" cy="18979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AutoNum type="arabicPeriod"/>
            </a:pPr>
            <a:r>
              <a:rPr b="0" i="0" lang="en-US" sz="24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No. of lines?  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AutoNum type="arabicPeriod"/>
            </a:pPr>
            <a:r>
              <a:rPr b="0" i="0" lang="en-US" sz="24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Execution time?  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Verdana"/>
              <a:buAutoNum type="arabicPeriod"/>
            </a:pPr>
            <a:r>
              <a:rPr b="0" i="0" lang="en-US" sz="24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No. of operations?  </a:t>
            </a:r>
            <a:endParaRPr/>
          </a:p>
        </p:txBody>
      </p:sp>
      <p:sp>
        <p:nvSpPr>
          <p:cNvPr id="429" name="Google Shape;429;p40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34" name="Google Shape;4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/>
        </p:nvSpPr>
        <p:spPr>
          <a:xfrm>
            <a:off x="786099" y="-1"/>
            <a:ext cx="287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EXAMPLES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672600" y="577200"/>
            <a:ext cx="77988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AutoNum type="arabicPeriod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cin&gt;&gt;x; cout&lt;&lt;x; --------- c unit of time.=&gt; constant</a:t>
            </a:r>
            <a:endParaRPr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AutoNum type="arabicPeriod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for(int i=1;i&lt;=10;i++) --- 10c units of time.=&gt; constant</a:t>
            </a:r>
            <a:endParaRPr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AutoNum type="arabicPeriod"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for(int i=1;i&lt;=n;i++)   ---  n units of time. =&gt; not constant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None/>
            </a:pP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4.  	for (int i = 1; i &lt;= n; i++) 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for (int j = 1; j &lt;= n; j++)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		cout&lt;&lt;”SI ”;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	}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786100" y="2893300"/>
            <a:ext cx="6160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When i=1, it will run n times.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When i=2, it will run n times.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When i=3, it will run n times and so on.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The total number of times “SI” will run is n+n+n+...+n = n*n. So, the time complexity will be n^2 units of time.</a:t>
            </a:r>
            <a:endParaRPr/>
          </a:p>
        </p:txBody>
      </p:sp>
      <p:sp>
        <p:nvSpPr>
          <p:cNvPr id="438" name="Google Shape;438;p41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43" name="Google Shape;4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2"/>
          <p:cNvSpPr txBox="1"/>
          <p:nvPr/>
        </p:nvSpPr>
        <p:spPr>
          <a:xfrm>
            <a:off x="534975" y="415500"/>
            <a:ext cx="7869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4.   </a:t>
            </a:r>
            <a:r>
              <a:rPr b="0" i="0" lang="en-US" sz="2000" u="none" cap="none" strike="noStrike">
                <a:solidFill>
                  <a:srgbClr val="00008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(int i = 1; i &lt;= n; i++) { 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	for (int j = 1; j &lt;= i; j++) {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		cout&lt;&lt;”SI ”;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     Let us see how many times “SI” will be printed.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8585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5" name="Google Shape;445;p42"/>
          <p:cNvSpPr txBox="1"/>
          <p:nvPr/>
        </p:nvSpPr>
        <p:spPr>
          <a:xfrm>
            <a:off x="534975" y="2537575"/>
            <a:ext cx="587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     When i=1, it will run 1 time.</a:t>
            </a:r>
            <a:endParaRPr/>
          </a:p>
        </p:txBody>
      </p:sp>
      <p:sp>
        <p:nvSpPr>
          <p:cNvPr id="446" name="Google Shape;446;p42"/>
          <p:cNvSpPr txBox="1"/>
          <p:nvPr/>
        </p:nvSpPr>
        <p:spPr>
          <a:xfrm>
            <a:off x="534975" y="2879275"/>
            <a:ext cx="602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     When i=2, it will run 2 times.</a:t>
            </a:r>
            <a:endParaRPr/>
          </a:p>
        </p:txBody>
      </p:sp>
      <p:sp>
        <p:nvSpPr>
          <p:cNvPr id="447" name="Google Shape;447;p42"/>
          <p:cNvSpPr txBox="1"/>
          <p:nvPr/>
        </p:nvSpPr>
        <p:spPr>
          <a:xfrm>
            <a:off x="534975" y="3220975"/>
            <a:ext cx="745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2000"/>
              <a:buFont typeface="Verdana"/>
              <a:buNone/>
            </a:pPr>
            <a:r>
              <a:rPr lang="en-US" sz="2000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When i=3, it will run 3 times and so on.</a:t>
            </a:r>
            <a:endParaRPr/>
          </a:p>
        </p:txBody>
      </p:sp>
      <p:sp>
        <p:nvSpPr>
          <p:cNvPr id="448" name="Google Shape;448;p42"/>
          <p:cNvSpPr txBox="1"/>
          <p:nvPr/>
        </p:nvSpPr>
        <p:spPr>
          <a:xfrm>
            <a:off x="943550" y="3571650"/>
            <a:ext cx="8254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C33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The total number of times “SI” will run is                      1+2+...+(n−1)+n=n∗(n+1)/2=n</a:t>
            </a:r>
            <a:r>
              <a:rPr b="0" baseline="3000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0" i="0" lang="en-US" sz="2000" u="none" cap="none" strike="noStrike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/2+ n/2</a:t>
            </a:r>
            <a:r>
              <a:rPr lang="en-US" sz="2000">
                <a:solidFill>
                  <a:srgbClr val="252C33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  <p:sp>
        <p:nvSpPr>
          <p:cNvPr id="449" name="Google Shape;449;p42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54" name="Google Shape;4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/>
        </p:nvSpPr>
        <p:spPr>
          <a:xfrm>
            <a:off x="442999" y="671549"/>
            <a:ext cx="8504102" cy="3745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Verdana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time complexity is the computational complexity that describes the amount of time it takes to run an algorithm.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Verdana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Since there are many ways to solve a problem but we always try to find the most </a:t>
            </a:r>
            <a:r>
              <a:rPr b="1" i="0" lang="en-US" sz="2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efficient solution</a:t>
            </a:r>
            <a:r>
              <a:rPr b="0" i="0" lang="en-US" sz="2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i.e the one which takes </a:t>
            </a:r>
            <a:r>
              <a:rPr b="1" i="0" lang="en-US" sz="2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minimum amount of time</a:t>
            </a:r>
            <a:r>
              <a:rPr b="0" i="0" lang="en-US" sz="2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  <p:sp>
        <p:nvSpPr>
          <p:cNvPr id="456" name="Google Shape;456;p43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61" name="Google Shape;4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4"/>
          <p:cNvSpPr txBox="1"/>
          <p:nvPr/>
        </p:nvSpPr>
        <p:spPr>
          <a:xfrm>
            <a:off x="4973175" y="1925237"/>
            <a:ext cx="3992101" cy="7835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Time complexity - O(n)Time </a:t>
            </a:r>
            <a:endParaRPr/>
          </a:p>
        </p:txBody>
      </p:sp>
      <p:sp>
        <p:nvSpPr>
          <p:cNvPr id="463" name="Google Shape;463;p44"/>
          <p:cNvSpPr txBox="1"/>
          <p:nvPr/>
        </p:nvSpPr>
        <p:spPr>
          <a:xfrm>
            <a:off x="4973175" y="3395900"/>
            <a:ext cx="3992101" cy="462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Time complexity - O(n * m)</a:t>
            </a:r>
            <a:endParaRPr/>
          </a:p>
        </p:txBody>
      </p:sp>
      <p:sp>
        <p:nvSpPr>
          <p:cNvPr id="464" name="Google Shape;464;p44"/>
          <p:cNvSpPr txBox="1"/>
          <p:nvPr/>
        </p:nvSpPr>
        <p:spPr>
          <a:xfrm>
            <a:off x="534975" y="1794750"/>
            <a:ext cx="44973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2.  for (int i = 1; i &lt;= n; i++) { </a:t>
            </a:r>
            <a:b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    		cout&lt;&lt;”SI”;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 }</a:t>
            </a:r>
            <a:endParaRPr/>
          </a:p>
          <a:p>
            <a:pPr indent="9144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534975" y="2999875"/>
            <a:ext cx="48603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3.  for (int i = 0; i &lt;= n; i++) { </a:t>
            </a:r>
            <a:endParaRPr/>
          </a:p>
          <a:p>
            <a:pPr indent="9144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for (int j = 0; j &lt;= m;j++)</a:t>
            </a:r>
            <a:b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    		cout&lt;&lt;”SI”;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lang="en-US" sz="20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466" name="Google Shape;466;p44"/>
          <p:cNvSpPr txBox="1"/>
          <p:nvPr/>
        </p:nvSpPr>
        <p:spPr>
          <a:xfrm>
            <a:off x="1163050" y="78750"/>
            <a:ext cx="711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Patterns for Time Complexity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534975" y="564175"/>
            <a:ext cx="588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40"/>
              <a:buFont typeface="Verdana"/>
              <a:buNone/>
            </a:pPr>
            <a:r>
              <a:rPr b="0" i="0" lang="en-US" sz="184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1.  long long a = 1000000000;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40"/>
              <a:buFont typeface="Verdana"/>
              <a:buNone/>
            </a:pPr>
            <a:r>
              <a:rPr b="0" i="0" lang="en-US" sz="184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 long long b = 1000000000;</a:t>
            </a:r>
            <a:endParaRPr/>
          </a:p>
          <a:p>
            <a:pPr indent="420623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40"/>
              <a:buFont typeface="Verdana"/>
              <a:buNone/>
            </a:pPr>
            <a:r>
              <a:rPr b="0" i="0" lang="en-US" sz="184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cout&lt;&lt;a + b&lt;&lt;endl;  </a:t>
            </a:r>
            <a:endParaRPr/>
          </a:p>
        </p:txBody>
      </p:sp>
      <p:sp>
        <p:nvSpPr>
          <p:cNvPr id="468" name="Google Shape;468;p44"/>
          <p:cNvSpPr txBox="1"/>
          <p:nvPr/>
        </p:nvSpPr>
        <p:spPr>
          <a:xfrm>
            <a:off x="4973175" y="758899"/>
            <a:ext cx="3992101" cy="7835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Time complexity - O(1)Time </a:t>
            </a:r>
            <a:endParaRPr/>
          </a:p>
        </p:txBody>
      </p:sp>
      <p:sp>
        <p:nvSpPr>
          <p:cNvPr id="469" name="Google Shape;469;p44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74" name="Google Shape;4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 txBox="1"/>
          <p:nvPr/>
        </p:nvSpPr>
        <p:spPr>
          <a:xfrm>
            <a:off x="534975" y="1927850"/>
            <a:ext cx="821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5.   for(int i = n; i &gt;= 1; i/=2) { 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		cout&lt;&lt;”SI ”;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476" name="Google Shape;476;p45"/>
          <p:cNvSpPr txBox="1"/>
          <p:nvPr/>
        </p:nvSpPr>
        <p:spPr>
          <a:xfrm>
            <a:off x="4972875" y="1871675"/>
            <a:ext cx="3516001" cy="5056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Time complexity - O(log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n)</a:t>
            </a:r>
            <a:endParaRPr/>
          </a:p>
        </p:txBody>
      </p:sp>
      <p:sp>
        <p:nvSpPr>
          <p:cNvPr id="477" name="Google Shape;477;p45"/>
          <p:cNvSpPr txBox="1"/>
          <p:nvPr/>
        </p:nvSpPr>
        <p:spPr>
          <a:xfrm>
            <a:off x="4972870" y="904425"/>
            <a:ext cx="3798901" cy="462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Time complexity - O(logn)</a:t>
            </a:r>
            <a:endParaRPr/>
          </a:p>
        </p:txBody>
      </p:sp>
      <p:sp>
        <p:nvSpPr>
          <p:cNvPr id="478" name="Google Shape;478;p45"/>
          <p:cNvSpPr txBox="1"/>
          <p:nvPr/>
        </p:nvSpPr>
        <p:spPr>
          <a:xfrm>
            <a:off x="534975" y="581150"/>
            <a:ext cx="568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4.  for (int i = 1; i &lt;= n; i*=2) { </a:t>
            </a:r>
            <a:b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    		cout&lt;&lt;”SI ”</a:t>
            </a: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lang="en-US"/>
              <a:t>         </a:t>
            </a: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479" name="Google Shape;479;p45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84" name="Google Shape;48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05;p58" id="485" name="Google Shape;48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4162" y="152400"/>
            <a:ext cx="31556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6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39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491" name="Google Shape;4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7"/>
          <p:cNvSpPr txBox="1"/>
          <p:nvPr/>
        </p:nvSpPr>
        <p:spPr>
          <a:xfrm>
            <a:off x="74849" y="327250"/>
            <a:ext cx="8495700" cy="4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15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Find the time complexity for the given code snippet</a:t>
            </a:r>
            <a:endParaRPr sz="15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n;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cin &gt;&gt; n;                                                  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000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for(int i=1; i&lt;=n; i++){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for(int j=1; j&lt;=n; j++){           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	cout &lt;&lt; "SI"&lt;&lt; " ";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}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}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for(int i=1; i&lt;=n; i++){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cout &lt;&lt; "SI"&lt;&lt; " ";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}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cout &lt;&lt; "SI"&lt;&lt; " ";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sz="1500"/>
          </a:p>
        </p:txBody>
      </p:sp>
      <p:grpSp>
        <p:nvGrpSpPr>
          <p:cNvPr id="493" name="Google Shape;493;p47"/>
          <p:cNvGrpSpPr/>
          <p:nvPr/>
        </p:nvGrpSpPr>
        <p:grpSpPr>
          <a:xfrm>
            <a:off x="4437851" y="1418825"/>
            <a:ext cx="3813603" cy="1591916"/>
            <a:chOff x="0" y="0"/>
            <a:chExt cx="3813601" cy="1591915"/>
          </a:xfrm>
        </p:grpSpPr>
        <p:sp>
          <p:nvSpPr>
            <p:cNvPr id="494" name="Google Shape;494;p47"/>
            <p:cNvSpPr/>
            <p:nvPr/>
          </p:nvSpPr>
          <p:spPr>
            <a:xfrm>
              <a:off x="0" y="0"/>
              <a:ext cx="3813601" cy="85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Verdana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95" name="Google Shape;495;p47"/>
            <p:cNvSpPr txBox="1"/>
            <p:nvPr/>
          </p:nvSpPr>
          <p:spPr>
            <a:xfrm>
              <a:off x="0" y="0"/>
              <a:ext cx="3813601" cy="1591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1" i="0" lang="en-US" sz="1900" u="sng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TIME COMPLEXITY:</a:t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          O(n^2+n)</a:t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496" name="Google Shape;496;p47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501" name="Google Shape;5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19;p60" id="502" name="Google Shape;50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7758" y="450176"/>
            <a:ext cx="6181839" cy="387352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8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508" name="Google Shape;5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9"/>
          <p:cNvSpPr txBox="1"/>
          <p:nvPr/>
        </p:nvSpPr>
        <p:spPr>
          <a:xfrm>
            <a:off x="971625" y="825075"/>
            <a:ext cx="6965399" cy="10293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Q) How many computations a computer can do in 1 second?</a:t>
            </a:r>
            <a:endParaRPr/>
          </a:p>
        </p:txBody>
      </p:sp>
      <p:pic>
        <p:nvPicPr>
          <p:cNvPr descr="Google Shape;527;p61" id="510" name="Google Shape;51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0800" y="1998303"/>
            <a:ext cx="2230229" cy="195295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 txBox="1"/>
          <p:nvPr/>
        </p:nvSpPr>
        <p:spPr>
          <a:xfrm>
            <a:off x="1044075" y="2200499"/>
            <a:ext cx="5505301" cy="640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Ans.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  <a:r>
              <a:rPr b="0" baseline="30000" i="0" lang="en-US" sz="3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8</a:t>
            </a: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approx. computations. </a:t>
            </a:r>
            <a:endParaRPr/>
          </a:p>
        </p:txBody>
      </p:sp>
      <p:sp>
        <p:nvSpPr>
          <p:cNvPr id="512" name="Google Shape;512;p49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3" name="Google Shape;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 txBox="1"/>
          <p:nvPr>
            <p:ph idx="4294967295" type="ctrTitle"/>
          </p:nvPr>
        </p:nvSpPr>
        <p:spPr>
          <a:xfrm>
            <a:off x="534965" y="457199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PRE-PROCESSORS</a:t>
            </a:r>
            <a:endParaRPr b="1"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699900" y="1018500"/>
            <a:ext cx="76008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#define ll long long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It is a macro.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Here we have assigned the value of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long long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ll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. So, whenever the name(ll) is encountered the compiler replaces the name with actual code.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Macros are defined using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#define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directive.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52C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8585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600">
                <a:solidFill>
                  <a:srgbClr val="FFFFFF"/>
                </a:solidFill>
              </a:rPr>
              <a:t>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35;p62" id="517" name="Google Shape;5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0"/>
          <p:cNvSpPr txBox="1"/>
          <p:nvPr>
            <p:ph idx="4294967295" type="ctrTitle"/>
          </p:nvPr>
        </p:nvSpPr>
        <p:spPr>
          <a:xfrm>
            <a:off x="311707" y="954025"/>
            <a:ext cx="8520602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Verdana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SPACE COMPLEXITY</a:t>
            </a:r>
            <a:endParaRPr/>
          </a:p>
        </p:txBody>
      </p:sp>
      <p:sp>
        <p:nvSpPr>
          <p:cNvPr id="519" name="Google Shape;519;p50"/>
          <p:cNvSpPr txBox="1"/>
          <p:nvPr/>
        </p:nvSpPr>
        <p:spPr>
          <a:xfrm>
            <a:off x="8195287" y="4552424"/>
            <a:ext cx="408300" cy="392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pic>
        <p:nvPicPr>
          <p:cNvPr descr="topic slide.png" id="520" name="Google Shape;52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0"/>
          <p:cNvSpPr txBox="1"/>
          <p:nvPr/>
        </p:nvSpPr>
        <p:spPr>
          <a:xfrm>
            <a:off x="915800" y="2165350"/>
            <a:ext cx="724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Prefix Sum</a:t>
            </a:r>
            <a:endParaRPr sz="30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526" name="Google Shape;5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1"/>
          <p:cNvSpPr txBox="1"/>
          <p:nvPr/>
        </p:nvSpPr>
        <p:spPr>
          <a:xfrm>
            <a:off x="534975" y="379075"/>
            <a:ext cx="56049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highlight>
                  <a:srgbClr val="FFFFFF"/>
                </a:highlight>
                <a:latin typeface="Press Start 2P"/>
                <a:ea typeface="Press Start 2P"/>
                <a:cs typeface="Press Start 2P"/>
                <a:sym typeface="Press Start 2P"/>
              </a:rPr>
              <a:t>Total Earnings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rial"/>
              <a:buNone/>
            </a:pPr>
            <a:r>
              <a:t/>
            </a:r>
            <a:endParaRPr b="1" sz="2800" u="sng">
              <a:solidFill>
                <a:schemeClr val="accent5"/>
              </a:solidFill>
            </a:endParaRPr>
          </a:p>
        </p:txBody>
      </p:sp>
      <p:pic>
        <p:nvPicPr>
          <p:cNvPr descr="Google Shape;545;p63" id="528" name="Google Shape;52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0813" y="2110286"/>
            <a:ext cx="2216232" cy="19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1"/>
          <p:cNvSpPr txBox="1"/>
          <p:nvPr/>
        </p:nvSpPr>
        <p:spPr>
          <a:xfrm>
            <a:off x="602175" y="1314450"/>
            <a:ext cx="63891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Verdana"/>
              <a:buNone/>
            </a:pPr>
            <a:r>
              <a:rPr b="1" lang="en-US" sz="2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Q) You are given an array of integers representing the daily earnings of a shop over several days. Each query consists of two integers, l and r, representing a range of days.</a:t>
            </a:r>
            <a:endParaRPr b="0" i="0" sz="2500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1"/>
          <p:cNvSpPr txBox="1"/>
          <p:nvPr/>
        </p:nvSpPr>
        <p:spPr>
          <a:xfrm>
            <a:off x="602175" y="3700800"/>
            <a:ext cx="36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None/>
            </a:pPr>
            <a:r>
              <a:rPr b="1" lang="en-US" sz="24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https://bit.ly/428yMO4</a:t>
            </a:r>
            <a:endParaRPr b="1" sz="2400" u="sng">
              <a:solidFill>
                <a:schemeClr val="accent1"/>
              </a:solidFill>
            </a:endParaRPr>
          </a:p>
        </p:txBody>
      </p:sp>
      <p:sp>
        <p:nvSpPr>
          <p:cNvPr id="531" name="Google Shape;531;p51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536" name="Google Shape;53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2"/>
          <p:cNvSpPr txBox="1"/>
          <p:nvPr>
            <p:ph idx="4294967295" type="ctrTitle"/>
          </p:nvPr>
        </p:nvSpPr>
        <p:spPr>
          <a:xfrm>
            <a:off x="534975" y="200850"/>
            <a:ext cx="8193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9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on the basis of constraint</a:t>
            </a:r>
            <a:endParaRPr b="1" sz="2300"/>
          </a:p>
        </p:txBody>
      </p:sp>
      <p:sp>
        <p:nvSpPr>
          <p:cNvPr id="538" name="Google Shape;538;p52"/>
          <p:cNvSpPr txBox="1"/>
          <p:nvPr/>
        </p:nvSpPr>
        <p:spPr>
          <a:xfrm>
            <a:off x="646975" y="713550"/>
            <a:ext cx="76011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 must follow up on our approach by analysing the constraint of the problem.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eg -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Constraint -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 &lt;= N &lt;= 10</a:t>
            </a:r>
            <a:r>
              <a:rPr b="0" baseline="3000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 &lt;= Q &lt;= 10</a:t>
            </a:r>
            <a:r>
              <a:rPr b="0" baseline="3000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endParaRPr b="0" baseline="3000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 &lt;= L, R &lt;= N</a:t>
            </a:r>
            <a:endParaRPr b="0" baseline="3000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this it is clear that we cannot run a for loop from 1 to n i.e. our algorithm must have time complexity less than O(n).</a:t>
            </a:r>
            <a:endParaRPr/>
          </a:p>
        </p:txBody>
      </p:sp>
      <p:sp>
        <p:nvSpPr>
          <p:cNvPr id="539" name="Google Shape;539;p52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544" name="Google Shape;54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3"/>
          <p:cNvSpPr txBox="1"/>
          <p:nvPr/>
        </p:nvSpPr>
        <p:spPr>
          <a:xfrm>
            <a:off x="940249" y="957899"/>
            <a:ext cx="1926302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b="1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Given Array:</a:t>
            </a:r>
            <a:endParaRPr/>
          </a:p>
        </p:txBody>
      </p:sp>
      <p:sp>
        <p:nvSpPr>
          <p:cNvPr id="546" name="Google Shape;546;p53"/>
          <p:cNvSpPr txBox="1"/>
          <p:nvPr/>
        </p:nvSpPr>
        <p:spPr>
          <a:xfrm>
            <a:off x="864049" y="1894500"/>
            <a:ext cx="30000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Q:  L = 1 , R = 4 </a:t>
            </a:r>
            <a:endParaRPr/>
          </a:p>
        </p:txBody>
      </p:sp>
      <p:graphicFrame>
        <p:nvGraphicFramePr>
          <p:cNvPr id="547" name="Google Shape;547;p53"/>
          <p:cNvGraphicFramePr/>
          <p:nvPr/>
        </p:nvGraphicFramePr>
        <p:xfrm>
          <a:off x="3313624" y="10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702825"/>
                <a:gridCol w="702825"/>
                <a:gridCol w="702825"/>
                <a:gridCol w="702825"/>
                <a:gridCol w="702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8" name="Google Shape;548;p53"/>
          <p:cNvSpPr txBox="1"/>
          <p:nvPr/>
        </p:nvSpPr>
        <p:spPr>
          <a:xfrm>
            <a:off x="3551549" y="5577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/>
          </a:p>
        </p:txBody>
      </p:sp>
      <p:sp>
        <p:nvSpPr>
          <p:cNvPr id="549" name="Google Shape;549;p53"/>
          <p:cNvSpPr txBox="1"/>
          <p:nvPr/>
        </p:nvSpPr>
        <p:spPr>
          <a:xfrm>
            <a:off x="4184038" y="5577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899650" y="5577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551" name="Google Shape;551;p53"/>
          <p:cNvSpPr txBox="1"/>
          <p:nvPr/>
        </p:nvSpPr>
        <p:spPr>
          <a:xfrm>
            <a:off x="5539049" y="5577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552" name="Google Shape;552;p53"/>
          <p:cNvSpPr txBox="1"/>
          <p:nvPr/>
        </p:nvSpPr>
        <p:spPr>
          <a:xfrm>
            <a:off x="6247750" y="5577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553" name="Google Shape;553;p53"/>
          <p:cNvSpPr txBox="1"/>
          <p:nvPr/>
        </p:nvSpPr>
        <p:spPr>
          <a:xfrm>
            <a:off x="3551549" y="1494299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554" name="Google Shape;554;p53"/>
          <p:cNvSpPr txBox="1"/>
          <p:nvPr/>
        </p:nvSpPr>
        <p:spPr>
          <a:xfrm>
            <a:off x="4184038" y="1494299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555" name="Google Shape;555;p53"/>
          <p:cNvSpPr txBox="1"/>
          <p:nvPr/>
        </p:nvSpPr>
        <p:spPr>
          <a:xfrm>
            <a:off x="4899650" y="1494299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556" name="Google Shape;556;p53"/>
          <p:cNvSpPr txBox="1"/>
          <p:nvPr/>
        </p:nvSpPr>
        <p:spPr>
          <a:xfrm>
            <a:off x="5539049" y="1494299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557" name="Google Shape;557;p53"/>
          <p:cNvSpPr txBox="1"/>
          <p:nvPr/>
        </p:nvSpPr>
        <p:spPr>
          <a:xfrm>
            <a:off x="6247750" y="1494299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/>
          </a:p>
        </p:txBody>
      </p:sp>
      <p:sp>
        <p:nvSpPr>
          <p:cNvPr id="558" name="Google Shape;558;p53"/>
          <p:cNvSpPr txBox="1"/>
          <p:nvPr/>
        </p:nvSpPr>
        <p:spPr>
          <a:xfrm>
            <a:off x="940250" y="2430899"/>
            <a:ext cx="5811300" cy="1684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b="1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Ans</a:t>
            </a:r>
            <a:r>
              <a:rPr b="1" i="0" lang="en-US" sz="19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: 16</a:t>
            </a:r>
            <a:endParaRPr b="0" i="0" sz="2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Here we are considering that number of queries, Q=1</a:t>
            </a:r>
            <a:endParaRPr/>
          </a:p>
        </p:txBody>
      </p:sp>
      <p:sp>
        <p:nvSpPr>
          <p:cNvPr id="559" name="Google Shape;559;p53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564" name="Google Shape;56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4"/>
          <p:cNvSpPr txBox="1"/>
          <p:nvPr/>
        </p:nvSpPr>
        <p:spPr>
          <a:xfrm>
            <a:off x="940249" y="2253300"/>
            <a:ext cx="23277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b="1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Given Array:</a:t>
            </a:r>
            <a:endParaRPr/>
          </a:p>
        </p:txBody>
      </p:sp>
      <p:sp>
        <p:nvSpPr>
          <p:cNvPr id="566" name="Google Shape;566;p54"/>
          <p:cNvSpPr txBox="1"/>
          <p:nvPr/>
        </p:nvSpPr>
        <p:spPr>
          <a:xfrm>
            <a:off x="3551549" y="18531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/>
          </a:p>
        </p:txBody>
      </p:sp>
      <p:sp>
        <p:nvSpPr>
          <p:cNvPr id="567" name="Google Shape;567;p54"/>
          <p:cNvSpPr txBox="1"/>
          <p:nvPr/>
        </p:nvSpPr>
        <p:spPr>
          <a:xfrm>
            <a:off x="4278900" y="18531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568" name="Google Shape;568;p54"/>
          <p:cNvSpPr txBox="1"/>
          <p:nvPr/>
        </p:nvSpPr>
        <p:spPr>
          <a:xfrm>
            <a:off x="4899650" y="18531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569" name="Google Shape;569;p54"/>
          <p:cNvSpPr txBox="1"/>
          <p:nvPr/>
        </p:nvSpPr>
        <p:spPr>
          <a:xfrm>
            <a:off x="5539049" y="18531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570" name="Google Shape;570;p54"/>
          <p:cNvSpPr txBox="1"/>
          <p:nvPr/>
        </p:nvSpPr>
        <p:spPr>
          <a:xfrm>
            <a:off x="940249" y="3189900"/>
            <a:ext cx="3000001" cy="1162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Q1 :  L =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R =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Q2 :  L =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, R =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Q3 :  L =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, R =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/>
          </a:p>
        </p:txBody>
      </p:sp>
      <p:sp>
        <p:nvSpPr>
          <p:cNvPr id="571" name="Google Shape;571;p54"/>
          <p:cNvSpPr txBox="1"/>
          <p:nvPr/>
        </p:nvSpPr>
        <p:spPr>
          <a:xfrm>
            <a:off x="940250" y="523575"/>
            <a:ext cx="5811300" cy="810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What if we have multiple range queries on the same array?</a:t>
            </a:r>
            <a:endParaRPr/>
          </a:p>
        </p:txBody>
      </p:sp>
      <p:sp>
        <p:nvSpPr>
          <p:cNvPr id="572" name="Google Shape;572;p54"/>
          <p:cNvSpPr txBox="1"/>
          <p:nvPr/>
        </p:nvSpPr>
        <p:spPr>
          <a:xfrm>
            <a:off x="6247750" y="18531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pic>
        <p:nvPicPr>
          <p:cNvPr descr="Google Shape;591;p66" id="573" name="Google Shape;57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8167" y="2342979"/>
            <a:ext cx="2200083" cy="19265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4" name="Google Shape;574;p54"/>
          <p:cNvGraphicFramePr/>
          <p:nvPr/>
        </p:nvGraphicFramePr>
        <p:xfrm>
          <a:off x="3313624" y="2318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702825"/>
                <a:gridCol w="702825"/>
                <a:gridCol w="702825"/>
                <a:gridCol w="702825"/>
                <a:gridCol w="702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5" name="Google Shape;575;p54"/>
          <p:cNvSpPr txBox="1"/>
          <p:nvPr/>
        </p:nvSpPr>
        <p:spPr>
          <a:xfrm>
            <a:off x="6247750" y="1853100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576" name="Google Shape;576;p54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581" name="Google Shape;5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00;p67" id="582" name="Google Shape;5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049" y="552175"/>
            <a:ext cx="6537902" cy="36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5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588" name="Google Shape;58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6"/>
          <p:cNvSpPr txBox="1"/>
          <p:nvPr/>
        </p:nvSpPr>
        <p:spPr>
          <a:xfrm>
            <a:off x="483049" y="781775"/>
            <a:ext cx="1926302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b="1" i="0" lang="en-US" sz="19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Given Array:</a:t>
            </a:r>
            <a:endParaRPr/>
          </a:p>
        </p:txBody>
      </p:sp>
      <p:sp>
        <p:nvSpPr>
          <p:cNvPr id="590" name="Google Shape;590;p56"/>
          <p:cNvSpPr txBox="1"/>
          <p:nvPr/>
        </p:nvSpPr>
        <p:spPr>
          <a:xfrm>
            <a:off x="483050" y="3052574"/>
            <a:ext cx="3000001" cy="15207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Q1 :  L = 1 , R = 4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Q2 :  L = 0 , R = 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Q3 :  L = 2 , R = 4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1" name="Google Shape;591;p56"/>
          <p:cNvGraphicFramePr/>
          <p:nvPr/>
        </p:nvGraphicFramePr>
        <p:xfrm>
          <a:off x="2856425" y="8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702825"/>
                <a:gridCol w="702825"/>
                <a:gridCol w="702825"/>
                <a:gridCol w="702825"/>
                <a:gridCol w="702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92" name="Google Shape;592;p56"/>
          <p:cNvSpPr txBox="1"/>
          <p:nvPr/>
        </p:nvSpPr>
        <p:spPr>
          <a:xfrm>
            <a:off x="3094350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/>
          </a:p>
        </p:txBody>
      </p:sp>
      <p:sp>
        <p:nvSpPr>
          <p:cNvPr id="593" name="Google Shape;593;p56"/>
          <p:cNvSpPr txBox="1"/>
          <p:nvPr/>
        </p:nvSpPr>
        <p:spPr>
          <a:xfrm>
            <a:off x="3726838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594" name="Google Shape;594;p56"/>
          <p:cNvSpPr txBox="1"/>
          <p:nvPr/>
        </p:nvSpPr>
        <p:spPr>
          <a:xfrm>
            <a:off x="4442450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595" name="Google Shape;595;p56"/>
          <p:cNvSpPr txBox="1"/>
          <p:nvPr/>
        </p:nvSpPr>
        <p:spPr>
          <a:xfrm>
            <a:off x="5202675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596" name="Google Shape;596;p56"/>
          <p:cNvSpPr txBox="1"/>
          <p:nvPr/>
        </p:nvSpPr>
        <p:spPr>
          <a:xfrm>
            <a:off x="5819874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597" name="Google Shape;597;p56"/>
          <p:cNvSpPr txBox="1"/>
          <p:nvPr/>
        </p:nvSpPr>
        <p:spPr>
          <a:xfrm>
            <a:off x="483049" y="2117275"/>
            <a:ext cx="1926302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b="1" i="0" lang="en-US" sz="19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Prefix Array:</a:t>
            </a:r>
            <a:endParaRPr/>
          </a:p>
        </p:txBody>
      </p:sp>
      <p:graphicFrame>
        <p:nvGraphicFramePr>
          <p:cNvPr id="598" name="Google Shape;598;p56"/>
          <p:cNvGraphicFramePr/>
          <p:nvPr/>
        </p:nvGraphicFramePr>
        <p:xfrm>
          <a:off x="2799250" y="21826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609600"/>
                <a:gridCol w="853225"/>
                <a:gridCol w="940600"/>
                <a:gridCol w="1374100"/>
                <a:gridCol w="17800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 +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 + b +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 + b + c + 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 + b + c + d + 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99" name="Google Shape;599;p56"/>
          <p:cNvSpPr txBox="1"/>
          <p:nvPr/>
        </p:nvSpPr>
        <p:spPr>
          <a:xfrm>
            <a:off x="3037175" y="1717075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/>
          </a:p>
        </p:txBody>
      </p:sp>
      <p:sp>
        <p:nvSpPr>
          <p:cNvPr id="600" name="Google Shape;600;p56"/>
          <p:cNvSpPr txBox="1"/>
          <p:nvPr/>
        </p:nvSpPr>
        <p:spPr>
          <a:xfrm>
            <a:off x="3669662" y="1717075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601" name="Google Shape;601;p56"/>
          <p:cNvSpPr txBox="1"/>
          <p:nvPr/>
        </p:nvSpPr>
        <p:spPr>
          <a:xfrm>
            <a:off x="4572000" y="1717075"/>
            <a:ext cx="249300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602" name="Google Shape;602;p56"/>
          <p:cNvSpPr txBox="1"/>
          <p:nvPr/>
        </p:nvSpPr>
        <p:spPr>
          <a:xfrm>
            <a:off x="5744274" y="1717075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603" name="Google Shape;603;p56"/>
          <p:cNvSpPr txBox="1"/>
          <p:nvPr/>
        </p:nvSpPr>
        <p:spPr>
          <a:xfrm>
            <a:off x="7297387" y="1717075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604" name="Google Shape;604;p56"/>
          <p:cNvSpPr txBox="1"/>
          <p:nvPr/>
        </p:nvSpPr>
        <p:spPr>
          <a:xfrm>
            <a:off x="2970775" y="3052574"/>
            <a:ext cx="27735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Ans.1   b + c + d + e</a:t>
            </a:r>
            <a:endParaRPr/>
          </a:p>
        </p:txBody>
      </p:sp>
      <p:sp>
        <p:nvSpPr>
          <p:cNvPr id="605" name="Google Shape;605;p56"/>
          <p:cNvSpPr txBox="1"/>
          <p:nvPr/>
        </p:nvSpPr>
        <p:spPr>
          <a:xfrm>
            <a:off x="5667725" y="3052574"/>
            <a:ext cx="2048700" cy="1146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= P[4] - P[0]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/>
          </a:p>
        </p:txBody>
      </p:sp>
      <p:sp>
        <p:nvSpPr>
          <p:cNvPr id="606" name="Google Shape;606;p56"/>
          <p:cNvSpPr txBox="1"/>
          <p:nvPr/>
        </p:nvSpPr>
        <p:spPr>
          <a:xfrm>
            <a:off x="5819874" y="3445050"/>
            <a:ext cx="1607102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 P[2]</a:t>
            </a:r>
            <a:endParaRPr/>
          </a:p>
        </p:txBody>
      </p:sp>
      <p:sp>
        <p:nvSpPr>
          <p:cNvPr id="607" name="Google Shape;607;p56"/>
          <p:cNvSpPr txBox="1"/>
          <p:nvPr/>
        </p:nvSpPr>
        <p:spPr>
          <a:xfrm>
            <a:off x="5819875" y="3827800"/>
            <a:ext cx="2048700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 P[4] - P[1]</a:t>
            </a:r>
            <a:endParaRPr/>
          </a:p>
        </p:txBody>
      </p:sp>
      <p:sp>
        <p:nvSpPr>
          <p:cNvPr id="608" name="Google Shape;608;p56"/>
          <p:cNvSpPr txBox="1"/>
          <p:nvPr/>
        </p:nvSpPr>
        <p:spPr>
          <a:xfrm>
            <a:off x="2970775" y="3445050"/>
            <a:ext cx="2773501" cy="848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Ans.2  a + b + c</a:t>
            </a:r>
            <a:endParaRPr b="0"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56"/>
          <p:cNvSpPr txBox="1"/>
          <p:nvPr/>
        </p:nvSpPr>
        <p:spPr>
          <a:xfrm>
            <a:off x="2970775" y="3827800"/>
            <a:ext cx="27735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Ans.3  c + d + e </a:t>
            </a:r>
            <a:endParaRPr/>
          </a:p>
        </p:txBody>
      </p:sp>
      <p:sp>
        <p:nvSpPr>
          <p:cNvPr id="610" name="Google Shape;610;p56"/>
          <p:cNvSpPr txBox="1"/>
          <p:nvPr/>
        </p:nvSpPr>
        <p:spPr>
          <a:xfrm>
            <a:off x="7426975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615" name="Google Shape;6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7"/>
          <p:cNvSpPr txBox="1"/>
          <p:nvPr/>
        </p:nvSpPr>
        <p:spPr>
          <a:xfrm>
            <a:off x="483049" y="781775"/>
            <a:ext cx="1926302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b="1" i="0" lang="en-US" sz="19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Given Array:</a:t>
            </a:r>
            <a:endParaRPr/>
          </a:p>
        </p:txBody>
      </p:sp>
      <p:sp>
        <p:nvSpPr>
          <p:cNvPr id="617" name="Google Shape;617;p57"/>
          <p:cNvSpPr txBox="1"/>
          <p:nvPr/>
        </p:nvSpPr>
        <p:spPr>
          <a:xfrm>
            <a:off x="483050" y="3052574"/>
            <a:ext cx="3000001" cy="15207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Q1 :  L = 1 , R = 4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Q2 :  L = 0 , R = 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Q3 :  L = 2 , R = 4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8" name="Google Shape;618;p57"/>
          <p:cNvGraphicFramePr/>
          <p:nvPr/>
        </p:nvGraphicFramePr>
        <p:xfrm>
          <a:off x="2856425" y="8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702825"/>
                <a:gridCol w="702825"/>
                <a:gridCol w="702825"/>
                <a:gridCol w="702825"/>
                <a:gridCol w="702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9" name="Google Shape;619;p57"/>
          <p:cNvSpPr txBox="1"/>
          <p:nvPr/>
        </p:nvSpPr>
        <p:spPr>
          <a:xfrm>
            <a:off x="3094350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/>
          </a:p>
        </p:txBody>
      </p:sp>
      <p:sp>
        <p:nvSpPr>
          <p:cNvPr id="620" name="Google Shape;620;p57"/>
          <p:cNvSpPr txBox="1"/>
          <p:nvPr/>
        </p:nvSpPr>
        <p:spPr>
          <a:xfrm>
            <a:off x="3726838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621" name="Google Shape;621;p57"/>
          <p:cNvSpPr txBox="1"/>
          <p:nvPr/>
        </p:nvSpPr>
        <p:spPr>
          <a:xfrm>
            <a:off x="4442450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622" name="Google Shape;622;p57"/>
          <p:cNvSpPr txBox="1"/>
          <p:nvPr/>
        </p:nvSpPr>
        <p:spPr>
          <a:xfrm>
            <a:off x="5081849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623" name="Google Shape;623;p57"/>
          <p:cNvSpPr txBox="1"/>
          <p:nvPr/>
        </p:nvSpPr>
        <p:spPr>
          <a:xfrm>
            <a:off x="5819874" y="381574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624" name="Google Shape;624;p57"/>
          <p:cNvSpPr txBox="1"/>
          <p:nvPr/>
        </p:nvSpPr>
        <p:spPr>
          <a:xfrm>
            <a:off x="483049" y="2117275"/>
            <a:ext cx="1926302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aleway"/>
              <a:buNone/>
            </a:pPr>
            <a:r>
              <a:rPr b="1" i="0" lang="en-US" sz="19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Prefix Array:</a:t>
            </a:r>
            <a:endParaRPr/>
          </a:p>
        </p:txBody>
      </p:sp>
      <p:graphicFrame>
        <p:nvGraphicFramePr>
          <p:cNvPr id="625" name="Google Shape;625;p57"/>
          <p:cNvGraphicFramePr/>
          <p:nvPr/>
        </p:nvGraphicFramePr>
        <p:xfrm>
          <a:off x="2799250" y="21826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702825"/>
                <a:gridCol w="702825"/>
                <a:gridCol w="702825"/>
                <a:gridCol w="702825"/>
                <a:gridCol w="7028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26" name="Google Shape;626;p57"/>
          <p:cNvSpPr txBox="1"/>
          <p:nvPr/>
        </p:nvSpPr>
        <p:spPr>
          <a:xfrm>
            <a:off x="3037175" y="1717075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/>
          </a:p>
        </p:txBody>
      </p:sp>
      <p:sp>
        <p:nvSpPr>
          <p:cNvPr id="627" name="Google Shape;627;p57"/>
          <p:cNvSpPr txBox="1"/>
          <p:nvPr/>
        </p:nvSpPr>
        <p:spPr>
          <a:xfrm>
            <a:off x="3669662" y="1717075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628" name="Google Shape;628;p57"/>
          <p:cNvSpPr txBox="1"/>
          <p:nvPr/>
        </p:nvSpPr>
        <p:spPr>
          <a:xfrm>
            <a:off x="4385274" y="1717075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629" name="Google Shape;629;p57"/>
          <p:cNvSpPr txBox="1"/>
          <p:nvPr/>
        </p:nvSpPr>
        <p:spPr>
          <a:xfrm>
            <a:off x="5024675" y="1717075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630" name="Google Shape;630;p57"/>
          <p:cNvSpPr txBox="1"/>
          <p:nvPr/>
        </p:nvSpPr>
        <p:spPr>
          <a:xfrm>
            <a:off x="5697613" y="1717075"/>
            <a:ext cx="249301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631" name="Google Shape;631;p57"/>
          <p:cNvSpPr txBox="1"/>
          <p:nvPr/>
        </p:nvSpPr>
        <p:spPr>
          <a:xfrm>
            <a:off x="2970775" y="3052574"/>
            <a:ext cx="4135501" cy="1146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Ans.1   P[4] - P[0] = 18 - 2 = 16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Ans.2  P[2]  = 8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Ans.3  P[4] - P[1] =  18 - 7 = 11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632" name="Google Shape;632;p57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49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637" name="Google Shape;63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4;p71" id="638" name="Google Shape;63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650" y="517941"/>
            <a:ext cx="6642700" cy="371990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9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71;p72" id="644" name="Google Shape;6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0"/>
          <p:cNvSpPr txBox="1"/>
          <p:nvPr>
            <p:ph idx="4294967295" type="ctrTitle"/>
          </p:nvPr>
        </p:nvSpPr>
        <p:spPr>
          <a:xfrm>
            <a:off x="311707" y="911899"/>
            <a:ext cx="8520602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Verdana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/>
          </a:p>
        </p:txBody>
      </p:sp>
      <p:sp>
        <p:nvSpPr>
          <p:cNvPr id="646" name="Google Shape;646;p60"/>
          <p:cNvSpPr txBox="1"/>
          <p:nvPr/>
        </p:nvSpPr>
        <p:spPr>
          <a:xfrm>
            <a:off x="8195287" y="4552424"/>
            <a:ext cx="408300" cy="392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/>
          </a:p>
        </p:txBody>
      </p:sp>
      <p:pic>
        <p:nvPicPr>
          <p:cNvPr descr="topic slide.png" id="647" name="Google Shape;64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0"/>
          <p:cNvSpPr txBox="1"/>
          <p:nvPr/>
        </p:nvSpPr>
        <p:spPr>
          <a:xfrm>
            <a:off x="503326" y="2076450"/>
            <a:ext cx="8137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COUNT FACTORS OF A NUMBER</a:t>
            </a:r>
            <a:endParaRPr sz="30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i="0" sz="3000" u="none" cap="none" strike="noStrike">
              <a:solidFill>
                <a:srgbClr val="000000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 txBox="1"/>
          <p:nvPr/>
        </p:nvSpPr>
        <p:spPr>
          <a:xfrm>
            <a:off x="807201" y="324000"/>
            <a:ext cx="3906000" cy="4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1" i="0" lang="en-US" sz="21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Eg-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#include&lt;bits/stdc++.h&gt;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#define ll long long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using namespace std;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main()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ll a;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cin &gt;&gt; a;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cout &lt;&lt;a;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return 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93" name="Google Shape;93;p6"/>
          <p:cNvGrpSpPr/>
          <p:nvPr/>
        </p:nvGrpSpPr>
        <p:grpSpPr>
          <a:xfrm>
            <a:off x="4926901" y="1005649"/>
            <a:ext cx="3813603" cy="1591917"/>
            <a:chOff x="0" y="0"/>
            <a:chExt cx="3813601" cy="1591915"/>
          </a:xfrm>
        </p:grpSpPr>
        <p:sp>
          <p:nvSpPr>
            <p:cNvPr id="94" name="Google Shape;94;p6"/>
            <p:cNvSpPr/>
            <p:nvPr/>
          </p:nvSpPr>
          <p:spPr>
            <a:xfrm>
              <a:off x="0" y="0"/>
              <a:ext cx="3813601" cy="85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Verdana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5" name="Google Shape;95;p6"/>
            <p:cNvSpPr txBox="1"/>
            <p:nvPr/>
          </p:nvSpPr>
          <p:spPr>
            <a:xfrm>
              <a:off x="0" y="0"/>
              <a:ext cx="3813601" cy="1591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1" i="0" lang="en-US" sz="1900" u="sng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INPUT</a:t>
              </a:r>
              <a:r>
                <a:rPr b="0" i="0" lang="en-US" sz="19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Verdana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123456789123456789</a:t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96" name="Google Shape;96;p6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600">
                <a:solidFill>
                  <a:srgbClr val="FFFFFF"/>
                </a:solidFill>
              </a:rPr>
              <a:t>4</a:t>
            </a:r>
            <a:endParaRPr/>
          </a:p>
        </p:txBody>
      </p:sp>
      <p:sp>
        <p:nvSpPr>
          <p:cNvPr id="97" name="Google Shape;97;p6"/>
          <p:cNvSpPr txBox="1"/>
          <p:nvPr/>
        </p:nvSpPr>
        <p:spPr>
          <a:xfrm>
            <a:off x="4925827" y="2578525"/>
            <a:ext cx="3813600" cy="904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2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b="1" i="0" sz="22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123456789123456789</a:t>
            </a:r>
            <a:endParaRPr b="0" i="0" sz="2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ic slide.png" id="653" name="Google Shape;65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1"/>
          <p:cNvSpPr txBox="1"/>
          <p:nvPr>
            <p:ph idx="4294967295" type="ctrTitle"/>
          </p:nvPr>
        </p:nvSpPr>
        <p:spPr>
          <a:xfrm>
            <a:off x="457601" y="2172573"/>
            <a:ext cx="8228798" cy="798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1"/>
              <a:buFont typeface="Arial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FACTORS OF 30=1,2,3,5,6,10,15,30</a:t>
            </a:r>
            <a:endParaRPr sz="25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659" name="Google Shape;6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2"/>
          <p:cNvSpPr txBox="1"/>
          <p:nvPr/>
        </p:nvSpPr>
        <p:spPr>
          <a:xfrm>
            <a:off x="916025" y="76200"/>
            <a:ext cx="663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Approach 1 (Brute Force)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61" name="Google Shape;661;p62"/>
          <p:cNvSpPr txBox="1"/>
          <p:nvPr/>
        </p:nvSpPr>
        <p:spPr>
          <a:xfrm>
            <a:off x="1315874" y="576155"/>
            <a:ext cx="55611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#include &lt;bits/stdc++.h&gt;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using namespace std;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#define ll long long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main()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	ll n;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cin &gt;&gt; n;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	int count = 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	for(int i = 1; i &lt;= n; ++i)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		if((n % i)== 0)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		count++;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	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	cout &lt;&lt; count&lt;&lt;’\n’;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	return 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grpSp>
        <p:nvGrpSpPr>
          <p:cNvPr id="662" name="Google Shape;662;p62"/>
          <p:cNvGrpSpPr/>
          <p:nvPr/>
        </p:nvGrpSpPr>
        <p:grpSpPr>
          <a:xfrm>
            <a:off x="7004700" y="2213673"/>
            <a:ext cx="1642501" cy="806703"/>
            <a:chOff x="0" y="-1"/>
            <a:chExt cx="1642499" cy="806702"/>
          </a:xfrm>
        </p:grpSpPr>
        <p:sp>
          <p:nvSpPr>
            <p:cNvPr id="663" name="Google Shape;663;p62"/>
            <p:cNvSpPr/>
            <p:nvPr/>
          </p:nvSpPr>
          <p:spPr>
            <a:xfrm>
              <a:off x="0" y="-1"/>
              <a:ext cx="1642499" cy="806702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Verdana"/>
                <a:buNone/>
              </a:pPr>
              <a:r>
                <a:t/>
              </a:r>
              <a:endParaRPr b="0" baseline="30000" i="0" sz="1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64" name="Google Shape;664;p62"/>
            <p:cNvSpPr txBox="1"/>
            <p:nvPr/>
          </p:nvSpPr>
          <p:spPr>
            <a:xfrm>
              <a:off x="0" y="-1"/>
              <a:ext cx="1642499" cy="674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Verdana"/>
                <a:buNone/>
              </a:pPr>
              <a:r>
                <a:rPr b="1" i="0" lang="en-US" sz="15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Time : 1 sec</a:t>
              </a:r>
              <a:endParaRPr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Verdana"/>
                <a:buNone/>
              </a:pPr>
              <a:r>
                <a:rPr b="1" i="0" lang="en-US" sz="15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 n &lt; 10</a:t>
              </a:r>
              <a:r>
                <a:rPr b="1" baseline="30000" i="0" lang="en-US" sz="15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8</a:t>
              </a:r>
              <a:endParaRPr/>
            </a:p>
          </p:txBody>
        </p:sp>
      </p:grpSp>
      <p:sp>
        <p:nvSpPr>
          <p:cNvPr id="665" name="Google Shape;665;p62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670" name="Google Shape;6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20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6"/>
          <p:cNvSpPr txBox="1"/>
          <p:nvPr/>
        </p:nvSpPr>
        <p:spPr>
          <a:xfrm>
            <a:off x="988550" y="659950"/>
            <a:ext cx="6687000" cy="3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Prime Factor Count</a:t>
            </a:r>
            <a:endParaRPr b="1" sz="2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292100" rtl="0" algn="l">
              <a:lnSpc>
                <a:spcPct val="2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292100" rtl="0" algn="l">
              <a:lnSpc>
                <a:spcPct val="2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2200">
                <a:latin typeface="Press Start 2P"/>
                <a:ea typeface="Press Start 2P"/>
                <a:cs typeface="Press Start 2P"/>
                <a:sym typeface="Press Start 2P"/>
              </a:rPr>
              <a:t>Constraints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672" name="Google Shape;672;p76"/>
          <p:cNvSpPr txBox="1"/>
          <p:nvPr/>
        </p:nvSpPr>
        <p:spPr>
          <a:xfrm>
            <a:off x="1543041" y="3200399"/>
            <a:ext cx="48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t/>
            </a:r>
            <a:endParaRPr/>
          </a:p>
        </p:txBody>
      </p:sp>
      <p:pic>
        <p:nvPicPr>
          <p:cNvPr descr="Google Shape;805;p88" id="673" name="Google Shape;67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8571" y="1777601"/>
            <a:ext cx="2306550" cy="201977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6"/>
          <p:cNvSpPr txBox="1"/>
          <p:nvPr/>
        </p:nvSpPr>
        <p:spPr>
          <a:xfrm>
            <a:off x="988549" y="1269850"/>
            <a:ext cx="6217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Verdana"/>
              <a:buNone/>
            </a:pPr>
            <a:r>
              <a:rPr b="1" i="0" lang="en-US" sz="2400" cap="none" strike="noStrike">
                <a:solidFill>
                  <a:schemeClr val="accent5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Q. </a:t>
            </a:r>
            <a:r>
              <a:rPr b="1" lang="en-US" sz="2400">
                <a:solidFill>
                  <a:schemeClr val="accent5"/>
                </a:solidFill>
                <a:highlight>
                  <a:srgbClr val="FFFFFF"/>
                </a:highlight>
              </a:rPr>
              <a:t>Given an integer N, how many distinct prime factors this number has.</a:t>
            </a:r>
            <a:endParaRPr b="1" sz="2400">
              <a:solidFill>
                <a:schemeClr val="accent5"/>
              </a:solidFill>
            </a:endParaRPr>
          </a:p>
        </p:txBody>
      </p:sp>
      <p:sp>
        <p:nvSpPr>
          <p:cNvPr id="675" name="Google Shape;675;p76"/>
          <p:cNvSpPr txBox="1"/>
          <p:nvPr/>
        </p:nvSpPr>
        <p:spPr>
          <a:xfrm>
            <a:off x="988551" y="3895325"/>
            <a:ext cx="462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b="1" lang="en-US" sz="2400" u="sng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https://bit.ly/4ls0Rax</a:t>
            </a:r>
            <a:endParaRPr b="1" sz="2400" u="sng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6" name="Google Shape;676;p76"/>
          <p:cNvSpPr txBox="1"/>
          <p:nvPr/>
        </p:nvSpPr>
        <p:spPr>
          <a:xfrm>
            <a:off x="7365775" y="4449425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52</a:t>
            </a:r>
            <a:endParaRPr/>
          </a:p>
        </p:txBody>
      </p:sp>
      <p:sp>
        <p:nvSpPr>
          <p:cNvPr id="677" name="Google Shape;677;p76"/>
          <p:cNvSpPr txBox="1"/>
          <p:nvPr/>
        </p:nvSpPr>
        <p:spPr>
          <a:xfrm>
            <a:off x="1037050" y="2727451"/>
            <a:ext cx="59595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300"/>
              <a:buFont typeface="Verdana"/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1 &lt;= T &lt;= 100  </a:t>
            </a:r>
            <a:endParaRPr b="0" i="0" sz="23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300"/>
              <a:buFont typeface="Verdana"/>
              <a:buNone/>
            </a:pPr>
            <a:r>
              <a:rPr b="0" i="0" lang="en-US" sz="23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1  &lt;= N &lt;= 10¹²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682" name="Google Shape;682;g34a42a40a05_2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34a42a40a05_22_5"/>
          <p:cNvSpPr txBox="1"/>
          <p:nvPr/>
        </p:nvSpPr>
        <p:spPr>
          <a:xfrm>
            <a:off x="916025" y="76200"/>
            <a:ext cx="72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Approach </a:t>
            </a:r>
            <a:r>
              <a:rPr b="1" lang="en-US" sz="1800"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(</a:t>
            </a:r>
            <a:r>
              <a:rPr b="1" lang="en-US" sz="1800">
                <a:latin typeface="Press Start 2P"/>
                <a:ea typeface="Press Start 2P"/>
                <a:cs typeface="Press Start 2P"/>
                <a:sym typeface="Press Start 2P"/>
              </a:rPr>
              <a:t>Optimal Approach</a:t>
            </a:r>
            <a:r>
              <a:rPr b="1" i="0" lang="en-US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)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84" name="Google Shape;684;g34a42a40a05_22_5"/>
          <p:cNvSpPr txBox="1"/>
          <p:nvPr/>
        </p:nvSpPr>
        <p:spPr>
          <a:xfrm>
            <a:off x="1543049" y="537905"/>
            <a:ext cx="55611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#include &lt;bits/stdc++.h&gt;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using namespace std;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#define int long long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signed main(){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	int n;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	cin&gt;&gt;n;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	int ans = 0;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	for(int i=1;i*i&lt;=n;i++){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    	if(n % i == 0){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        	      if(i != n / i) ans += 2;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        	      else ans++;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    	}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	}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	cout&lt;&lt;ans&lt;&lt;"\n";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}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5" name="Google Shape;685;g34a42a40a05_22_5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690" name="Google Shape;69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6"/>
          <p:cNvSpPr txBox="1"/>
          <p:nvPr/>
        </p:nvSpPr>
        <p:spPr>
          <a:xfrm>
            <a:off x="859949" y="1253937"/>
            <a:ext cx="646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Approach 3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92" name="Google Shape;692;p66"/>
          <p:cNvSpPr txBox="1"/>
          <p:nvPr/>
        </p:nvSpPr>
        <p:spPr>
          <a:xfrm>
            <a:off x="859950" y="1919400"/>
            <a:ext cx="8015700" cy="26809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If we run loop upto sqrt(n) terms.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constraint of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  <a:r>
              <a:rPr b="1" baseline="3000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12</a:t>
            </a:r>
            <a:r>
              <a:rPr b="0" baseline="3000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 have to run loop = sqrt(10</a:t>
            </a:r>
            <a:r>
              <a:rPr b="0" baseline="3000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12</a:t>
            </a: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													= </a:t>
            </a:r>
            <a:r>
              <a:rPr b="1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  <a:r>
              <a:rPr b="1" baseline="3000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6  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times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6"/>
          <p:cNvSpPr txBox="1"/>
          <p:nvPr>
            <p:ph idx="4294967295" type="ctrTitle"/>
          </p:nvPr>
        </p:nvSpPr>
        <p:spPr>
          <a:xfrm>
            <a:off x="534975" y="457200"/>
            <a:ext cx="8133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8"/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Count Factors of a number</a:t>
            </a:r>
            <a:endParaRPr b="1" sz="20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94" name="Google Shape;694;p66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699" name="Google Shape;69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7"/>
          <p:cNvSpPr txBox="1"/>
          <p:nvPr/>
        </p:nvSpPr>
        <p:spPr>
          <a:xfrm>
            <a:off x="587750" y="703337"/>
            <a:ext cx="8015700" cy="23107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 know that factors exist in pairs.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n=30,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1" name="Google Shape;701;p67"/>
          <p:cNvSpPr txBox="1"/>
          <p:nvPr/>
        </p:nvSpPr>
        <p:spPr>
          <a:xfrm>
            <a:off x="5051125" y="2132863"/>
            <a:ext cx="2847601" cy="20922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6 * 5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10 * 3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15 * 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30 * 1</a:t>
            </a:r>
            <a:endParaRPr/>
          </a:p>
        </p:txBody>
      </p:sp>
      <p:sp>
        <p:nvSpPr>
          <p:cNvPr id="702" name="Google Shape;702;p67"/>
          <p:cNvSpPr txBox="1"/>
          <p:nvPr/>
        </p:nvSpPr>
        <p:spPr>
          <a:xfrm>
            <a:off x="540549" y="2132863"/>
            <a:ext cx="2847602" cy="20922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 * 30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* 15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 * 10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 * 6</a:t>
            </a:r>
            <a:endParaRPr/>
          </a:p>
        </p:txBody>
      </p:sp>
      <p:sp>
        <p:nvSpPr>
          <p:cNvPr id="703" name="Google Shape;703;p67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08" name="Google Shape;70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8"/>
          <p:cNvSpPr txBox="1"/>
          <p:nvPr/>
        </p:nvSpPr>
        <p:spPr>
          <a:xfrm>
            <a:off x="6495238" y="678450"/>
            <a:ext cx="2847601" cy="38410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30 * 1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15 * 2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10 * 3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6 * 5</a:t>
            </a:r>
            <a:endParaRPr/>
          </a:p>
        </p:txBody>
      </p:sp>
      <p:sp>
        <p:nvSpPr>
          <p:cNvPr id="710" name="Google Shape;710;p68"/>
          <p:cNvSpPr txBox="1"/>
          <p:nvPr/>
        </p:nvSpPr>
        <p:spPr>
          <a:xfrm>
            <a:off x="1638162" y="678450"/>
            <a:ext cx="2847602" cy="38410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 * 30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 * 15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 * 10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 * 6</a:t>
            </a:r>
            <a:endParaRPr/>
          </a:p>
        </p:txBody>
      </p:sp>
      <p:pic>
        <p:nvPicPr>
          <p:cNvPr descr="Google Shape;746;p80" id="711" name="Google Shape;71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1787" y="663450"/>
            <a:ext cx="3392525" cy="38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8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17" name="Google Shape;71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 txBox="1"/>
          <p:nvPr/>
        </p:nvSpPr>
        <p:spPr>
          <a:xfrm>
            <a:off x="534975" y="509800"/>
            <a:ext cx="8353200" cy="3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 notice that the factors start repeating after the point sqrt(n). 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Thus, we run our loop from 1 to sqrt(n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) and add 2 in our answer if both the numbers in the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pair of factors are different else we add 1.</a:t>
            </a:r>
            <a:endParaRPr sz="1800"/>
          </a:p>
        </p:txBody>
      </p:sp>
      <p:sp>
        <p:nvSpPr>
          <p:cNvPr id="719" name="Google Shape;719;p69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24" name="Google Shape;72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0"/>
          <p:cNvSpPr txBox="1"/>
          <p:nvPr/>
        </p:nvSpPr>
        <p:spPr>
          <a:xfrm>
            <a:off x="534975" y="478675"/>
            <a:ext cx="731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way to visualise sqrt(n)</a:t>
            </a:r>
            <a:endParaRPr b="1" sz="2600"/>
          </a:p>
        </p:txBody>
      </p:sp>
      <p:sp>
        <p:nvSpPr>
          <p:cNvPr id="726" name="Google Shape;726;p70"/>
          <p:cNvSpPr txBox="1"/>
          <p:nvPr/>
        </p:nvSpPr>
        <p:spPr>
          <a:xfrm>
            <a:off x="534975" y="1032575"/>
            <a:ext cx="8329800" cy="4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Factors always exist in pairs.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Let’s assume that we have two factors x and y of a number n.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So, n= x * y       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Also, n= </a:t>
            </a: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√n * √n</a:t>
            </a:r>
            <a:endParaRPr b="0" i="0" sz="2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x * y= √n * √n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70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32" name="Google Shape;73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1"/>
          <p:cNvSpPr txBox="1"/>
          <p:nvPr/>
        </p:nvSpPr>
        <p:spPr>
          <a:xfrm>
            <a:off x="815791" y="209591"/>
            <a:ext cx="8015701" cy="6565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CASE 1:</a:t>
            </a:r>
            <a:r>
              <a:rPr b="0" i="0" lang="en-US" sz="2000" u="none" cap="none" strike="noStrike">
                <a:solidFill>
                  <a:srgbClr val="1C3AA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900" u="none" cap="none" strike="noStrike">
              <a:solidFill>
                <a:srgbClr val="1C3A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b="1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x &lt; √n </a:t>
            </a: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then </a:t>
            </a:r>
            <a:r>
              <a:rPr b="1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y &gt; √n  </a:t>
            </a: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CASE 2: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b="1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x &gt; √n </a:t>
            </a: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then </a:t>
            </a:r>
            <a:r>
              <a:rPr b="1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y &lt; √n 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CASE 3: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If </a:t>
            </a:r>
            <a:r>
              <a:rPr b="1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x == √n</a:t>
            </a: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then </a:t>
            </a:r>
            <a:r>
              <a:rPr b="1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y== √n </a:t>
            </a: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This implies that there will always be a factor (either x or y) which will be less than or equal to </a:t>
            </a: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√n </a:t>
            </a:r>
            <a:endParaRPr b="0" i="0" sz="19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1"/>
          <p:cNvSpPr txBox="1"/>
          <p:nvPr/>
        </p:nvSpPr>
        <p:spPr>
          <a:xfrm>
            <a:off x="275125" y="1513250"/>
            <a:ext cx="44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85858"/>
              </a:solidFill>
            </a:endParaRPr>
          </a:p>
        </p:txBody>
      </p:sp>
      <p:sp>
        <p:nvSpPr>
          <p:cNvPr id="735" name="Google Shape;735;p71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59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00;p19" id="102" name="Google Shape;1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>
            <p:ph idx="4294967295" type="ctrTitle"/>
          </p:nvPr>
        </p:nvSpPr>
        <p:spPr>
          <a:xfrm>
            <a:off x="311699" y="2041231"/>
            <a:ext cx="8520602" cy="9417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Verdana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CODE ORGANISATION</a:t>
            </a:r>
            <a:endParaRPr/>
          </a:p>
        </p:txBody>
      </p:sp>
      <p:sp>
        <p:nvSpPr>
          <p:cNvPr id="104" name="Google Shape;104;p7"/>
          <p:cNvSpPr txBox="1"/>
          <p:nvPr/>
        </p:nvSpPr>
        <p:spPr>
          <a:xfrm>
            <a:off x="8202508" y="4561699"/>
            <a:ext cx="408300" cy="392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pic>
        <p:nvPicPr>
          <p:cNvPr descr="topic slide.png" id="105" name="Google Shape;1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/>
        </p:nvSpPr>
        <p:spPr>
          <a:xfrm>
            <a:off x="1498600" y="2165350"/>
            <a:ext cx="68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CODE-ORGANISATION</a:t>
            </a:r>
            <a:endParaRPr b="1" i="0" sz="3000" u="none" cap="none" strike="noStrike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ic slide.png" id="740" name="Google Shape;74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2"/>
          <p:cNvSpPr txBox="1"/>
          <p:nvPr>
            <p:ph idx="4294967295" type="ctrTitle"/>
          </p:nvPr>
        </p:nvSpPr>
        <p:spPr>
          <a:xfrm>
            <a:off x="311699" y="2087959"/>
            <a:ext cx="8520602" cy="9675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PRIME NUMBERS</a:t>
            </a:r>
            <a:endParaRPr sz="30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46" name="Google Shape;74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3"/>
          <p:cNvSpPr txBox="1"/>
          <p:nvPr/>
        </p:nvSpPr>
        <p:spPr>
          <a:xfrm>
            <a:off x="534975" y="457200"/>
            <a:ext cx="537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Prime Numbers</a:t>
            </a:r>
            <a:endParaRPr sz="30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48" name="Google Shape;748;p73"/>
          <p:cNvSpPr txBox="1"/>
          <p:nvPr/>
        </p:nvSpPr>
        <p:spPr>
          <a:xfrm>
            <a:off x="797150" y="1236087"/>
            <a:ext cx="6963600" cy="2327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numbers having only two factors 1 and the number itself are known as prime numbers and the numbers which are not prime are known as composite numbers.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Eg - 2, 3, 5, 7, 11, etc.</a:t>
            </a:r>
            <a:endParaRPr/>
          </a:p>
        </p:txBody>
      </p:sp>
      <p:sp>
        <p:nvSpPr>
          <p:cNvPr id="749" name="Google Shape;749;p73"/>
          <p:cNvSpPr txBox="1"/>
          <p:nvPr/>
        </p:nvSpPr>
        <p:spPr>
          <a:xfrm>
            <a:off x="797149" y="3720762"/>
            <a:ext cx="5700002" cy="474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 is neither prime nor composite</a:t>
            </a:r>
            <a:endParaRPr/>
          </a:p>
        </p:txBody>
      </p:sp>
      <p:sp>
        <p:nvSpPr>
          <p:cNvPr id="750" name="Google Shape;750;p73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55" name="Google Shape;755;g34a42a40a05_2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34a42a40a05_22_18"/>
          <p:cNvSpPr txBox="1"/>
          <p:nvPr/>
        </p:nvSpPr>
        <p:spPr>
          <a:xfrm>
            <a:off x="916024" y="76199"/>
            <a:ext cx="511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2200">
                <a:latin typeface="Press Start 2P"/>
                <a:ea typeface="Press Start 2P"/>
                <a:cs typeface="Press Start 2P"/>
                <a:sym typeface="Press Start 2P"/>
              </a:rPr>
              <a:t>Code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57" name="Google Shape;757;g34a42a40a05_22_18"/>
          <p:cNvSpPr txBox="1"/>
          <p:nvPr/>
        </p:nvSpPr>
        <p:spPr>
          <a:xfrm>
            <a:off x="1297949" y="403930"/>
            <a:ext cx="5561100" cy="4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#include &lt;bits/stdc++.h&gt;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using namespace std;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#define int long long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signed main(){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	int n;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	cin&gt;&gt;n;</a:t>
            </a:r>
            <a:br>
              <a:rPr lang="en-US" sz="1250">
                <a:latin typeface="Verdana"/>
                <a:ea typeface="Verdana"/>
                <a:cs typeface="Verdana"/>
                <a:sym typeface="Verdana"/>
              </a:rPr>
            </a:b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	bool f = 1;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	if(n == 1) f = 0;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for(int i=2;i*i&lt;=n;i++){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    	if(n % i == 0){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		f = 0;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break;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    	}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	}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	if(f == 1) cout&lt;&lt;”Prime Number\n”;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	else cout&lt;&lt;”Not a prime number\n”;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None/>
            </a:pP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}</a:t>
            </a:r>
            <a:endParaRPr sz="12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8" name="Google Shape;758;g34a42a40a05_22_18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ic slide.png" id="763" name="Google Shape;76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4"/>
          <p:cNvSpPr txBox="1"/>
          <p:nvPr>
            <p:ph idx="4294967295" type="ctrTitle"/>
          </p:nvPr>
        </p:nvSpPr>
        <p:spPr>
          <a:xfrm>
            <a:off x="169924" y="1720125"/>
            <a:ext cx="8520602" cy="1185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6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000" u="none" cap="none" strike="noStrike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SIEVE OF ERATOSTHENES</a:t>
            </a:r>
            <a:endParaRPr sz="30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69" name="Google Shape;76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796;p87" id="770" name="Google Shape;77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700" y="858889"/>
            <a:ext cx="7048201" cy="342572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5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76" name="Google Shape;77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7"/>
          <p:cNvSpPr txBox="1"/>
          <p:nvPr>
            <p:ph idx="4294967295" type="ctrTitle"/>
          </p:nvPr>
        </p:nvSpPr>
        <p:spPr>
          <a:xfrm>
            <a:off x="547950" y="457200"/>
            <a:ext cx="80481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9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Sieve Of Eratosthenes</a:t>
            </a:r>
            <a:endParaRPr b="1" sz="23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78" name="Google Shape;778;p77"/>
          <p:cNvSpPr txBox="1"/>
          <p:nvPr/>
        </p:nvSpPr>
        <p:spPr>
          <a:xfrm>
            <a:off x="946499" y="911409"/>
            <a:ext cx="6789302" cy="9791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Let n=29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Step 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Create an integer array of size 30 i.e sieve[30].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Indicies are from 0 to 29.</a:t>
            </a:r>
            <a:endParaRPr/>
          </a:p>
        </p:txBody>
      </p:sp>
      <p:graphicFrame>
        <p:nvGraphicFramePr>
          <p:cNvPr id="779" name="Google Shape;779;p77"/>
          <p:cNvGraphicFramePr/>
          <p:nvPr/>
        </p:nvGraphicFramePr>
        <p:xfrm>
          <a:off x="767983" y="18917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1100125"/>
                <a:gridCol w="1100125"/>
                <a:gridCol w="1100125"/>
                <a:gridCol w="1100125"/>
                <a:gridCol w="1100125"/>
                <a:gridCol w="1100125"/>
              </a:tblGrid>
              <a:tr h="4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0" name="Google Shape;780;p77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85" name="Google Shape;78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8"/>
          <p:cNvSpPr txBox="1"/>
          <p:nvPr>
            <p:ph idx="4294967295" type="ctrTitle"/>
          </p:nvPr>
        </p:nvSpPr>
        <p:spPr>
          <a:xfrm>
            <a:off x="547500" y="143900"/>
            <a:ext cx="8049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9"/>
              <a:buFont typeface="Arial"/>
              <a:buNone/>
            </a:pPr>
            <a:r>
              <a:rPr b="1" i="0" lang="en-US" sz="2139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Sieve Of Eratosthenes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787" name="Google Shape;787;p78"/>
          <p:cNvGrpSpPr/>
          <p:nvPr/>
        </p:nvGrpSpPr>
        <p:grpSpPr>
          <a:xfrm>
            <a:off x="449108" y="567150"/>
            <a:ext cx="6724868" cy="1048202"/>
            <a:chOff x="0" y="-240649"/>
            <a:chExt cx="6724867" cy="1048200"/>
          </a:xfrm>
        </p:grpSpPr>
        <p:sp>
          <p:nvSpPr>
            <p:cNvPr id="788" name="Google Shape;788;p78"/>
            <p:cNvSpPr/>
            <p:nvPr/>
          </p:nvSpPr>
          <p:spPr>
            <a:xfrm>
              <a:off x="0" y="0"/>
              <a:ext cx="6724801" cy="7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Verdana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89" name="Google Shape;789;p78"/>
            <p:cNvSpPr txBox="1"/>
            <p:nvPr/>
          </p:nvSpPr>
          <p:spPr>
            <a:xfrm>
              <a:off x="85867" y="-240649"/>
              <a:ext cx="6639000" cy="10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Verdana"/>
                <a:buNone/>
              </a:pPr>
              <a:r>
                <a:rPr b="1" i="0" lang="en-US" sz="17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Step 2</a:t>
              </a:r>
              <a:r>
                <a:rPr b="0" i="0" lang="en-US" sz="17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: Initialize the complete array with 1.</a:t>
              </a:r>
              <a:endParaRPr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Verdana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0 and 1 are neither prime nor composite so store 0 at these indices.</a:t>
              </a:r>
              <a:endParaRPr/>
            </a:p>
          </p:txBody>
        </p:sp>
      </p:grpSp>
      <p:graphicFrame>
        <p:nvGraphicFramePr>
          <p:cNvPr id="790" name="Google Shape;790;p78"/>
          <p:cNvGraphicFramePr/>
          <p:nvPr/>
        </p:nvGraphicFramePr>
        <p:xfrm>
          <a:off x="649453" y="16002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1105800"/>
                <a:gridCol w="1105800"/>
                <a:gridCol w="1105800"/>
                <a:gridCol w="1105800"/>
                <a:gridCol w="1105800"/>
                <a:gridCol w="1105800"/>
              </a:tblGrid>
              <a:tr h="5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 </a:t>
                      </a: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 </a:t>
                      </a: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5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5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5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5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1   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24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26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</a:t>
                      </a:r>
                      <a:r>
                        <a:rPr lang="en-US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</a:t>
                      </a: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28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91" name="Google Shape;791;p78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796" name="Google Shape;79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" y="0"/>
            <a:ext cx="91433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9"/>
          <p:cNvSpPr txBox="1"/>
          <p:nvPr>
            <p:ph idx="4294967295" type="ctrTitle"/>
          </p:nvPr>
        </p:nvSpPr>
        <p:spPr>
          <a:xfrm>
            <a:off x="90374" y="338900"/>
            <a:ext cx="8484000" cy="5127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US" sz="213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Sieve Of Eratosthenes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798" name="Google Shape;798;p79"/>
          <p:cNvGrpSpPr/>
          <p:nvPr/>
        </p:nvGrpSpPr>
        <p:grpSpPr>
          <a:xfrm>
            <a:off x="529582" y="915340"/>
            <a:ext cx="6128102" cy="515402"/>
            <a:chOff x="0" y="-1"/>
            <a:chExt cx="6128100" cy="515401"/>
          </a:xfrm>
        </p:grpSpPr>
        <p:sp>
          <p:nvSpPr>
            <p:cNvPr id="799" name="Google Shape;799;p79"/>
            <p:cNvSpPr/>
            <p:nvPr/>
          </p:nvSpPr>
          <p:spPr>
            <a:xfrm>
              <a:off x="0" y="-1"/>
              <a:ext cx="6128100" cy="5154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Verdana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00" name="Google Shape;800;p79"/>
            <p:cNvSpPr txBox="1"/>
            <p:nvPr/>
          </p:nvSpPr>
          <p:spPr>
            <a:xfrm>
              <a:off x="0" y="-1"/>
              <a:ext cx="6128100" cy="462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Verdana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Step 3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: All multiples of 2 will be non-prime.</a:t>
              </a:r>
              <a:endParaRPr/>
            </a:p>
          </p:txBody>
        </p:sp>
      </p:grpSp>
      <p:graphicFrame>
        <p:nvGraphicFramePr>
          <p:cNvPr id="801" name="Google Shape;801;p79"/>
          <p:cNvGraphicFramePr/>
          <p:nvPr/>
        </p:nvGraphicFramePr>
        <p:xfrm>
          <a:off x="568503" y="16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1130575"/>
                <a:gridCol w="1130575"/>
                <a:gridCol w="1130575"/>
                <a:gridCol w="1130575"/>
                <a:gridCol w="1130575"/>
                <a:gridCol w="1130575"/>
              </a:tblGrid>
              <a:tr h="58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 </a:t>
                      </a: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 </a:t>
                      </a: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1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1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12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1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1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      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24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802" name="Google Shape;802;p79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07" name="Google Shape;80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0"/>
          <p:cNvSpPr txBox="1"/>
          <p:nvPr>
            <p:ph idx="4294967295" type="ctrTitle"/>
          </p:nvPr>
        </p:nvSpPr>
        <p:spPr>
          <a:xfrm>
            <a:off x="111125" y="344199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9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Sieve Of Eratosthenes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809" name="Google Shape;809;p80"/>
          <p:cNvGrpSpPr/>
          <p:nvPr/>
        </p:nvGrpSpPr>
        <p:grpSpPr>
          <a:xfrm>
            <a:off x="490883" y="1031505"/>
            <a:ext cx="6439802" cy="515402"/>
            <a:chOff x="0" y="-1"/>
            <a:chExt cx="6439800" cy="515401"/>
          </a:xfrm>
        </p:grpSpPr>
        <p:sp>
          <p:nvSpPr>
            <p:cNvPr id="810" name="Google Shape;810;p80"/>
            <p:cNvSpPr/>
            <p:nvPr/>
          </p:nvSpPr>
          <p:spPr>
            <a:xfrm>
              <a:off x="0" y="-1"/>
              <a:ext cx="6439800" cy="5154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Verdana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11" name="Google Shape;811;p80"/>
            <p:cNvSpPr txBox="1"/>
            <p:nvPr/>
          </p:nvSpPr>
          <p:spPr>
            <a:xfrm>
              <a:off x="0" y="-1"/>
              <a:ext cx="6439800" cy="462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Verdana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Step 4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: All multiples of two 3 will be non-prime.</a:t>
              </a:r>
              <a:endParaRPr/>
            </a:p>
          </p:txBody>
        </p:sp>
      </p:grpSp>
      <p:graphicFrame>
        <p:nvGraphicFramePr>
          <p:cNvPr id="812" name="Google Shape;812;p80"/>
          <p:cNvGraphicFramePr/>
          <p:nvPr/>
        </p:nvGraphicFramePr>
        <p:xfrm>
          <a:off x="534983" y="16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1110900"/>
                <a:gridCol w="1110900"/>
                <a:gridCol w="1110900"/>
                <a:gridCol w="1110900"/>
                <a:gridCol w="1110900"/>
                <a:gridCol w="1110900"/>
              </a:tblGrid>
              <a:tr h="58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       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0            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0   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58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58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8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8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   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24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813" name="Google Shape;813;p80"/>
          <p:cNvSpPr txBox="1"/>
          <p:nvPr/>
        </p:nvSpPr>
        <p:spPr>
          <a:xfrm>
            <a:off x="7420550" y="4343225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18" name="Google Shape;81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1"/>
          <p:cNvSpPr txBox="1"/>
          <p:nvPr>
            <p:ph idx="4294967295" type="ctrTitle"/>
          </p:nvPr>
        </p:nvSpPr>
        <p:spPr>
          <a:xfrm>
            <a:off x="108125" y="341699"/>
            <a:ext cx="8484000" cy="5127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9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Sieve Of Eratosthenes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820" name="Google Shape;820;p81"/>
          <p:cNvGrpSpPr/>
          <p:nvPr/>
        </p:nvGrpSpPr>
        <p:grpSpPr>
          <a:xfrm>
            <a:off x="446691" y="903157"/>
            <a:ext cx="7537201" cy="515402"/>
            <a:chOff x="0" y="-1"/>
            <a:chExt cx="7537199" cy="515401"/>
          </a:xfrm>
        </p:grpSpPr>
        <p:sp>
          <p:nvSpPr>
            <p:cNvPr id="821" name="Google Shape;821;p81"/>
            <p:cNvSpPr/>
            <p:nvPr/>
          </p:nvSpPr>
          <p:spPr>
            <a:xfrm>
              <a:off x="0" y="-1"/>
              <a:ext cx="7537199" cy="5154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Verdana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22" name="Google Shape;822;p81"/>
            <p:cNvSpPr txBox="1"/>
            <p:nvPr/>
          </p:nvSpPr>
          <p:spPr>
            <a:xfrm>
              <a:off x="0" y="-1"/>
              <a:ext cx="7537199" cy="44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Verdana"/>
                <a:buNone/>
              </a:pPr>
              <a:r>
                <a:rPr b="1" i="0" lang="en-US" sz="17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Step 5</a:t>
              </a:r>
              <a:r>
                <a:rPr b="0" i="0" lang="en-US" sz="17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:Since 4 is itself non-prime so we need not to do anything.</a:t>
              </a:r>
              <a:endParaRPr/>
            </a:p>
          </p:txBody>
        </p:sp>
      </p:grpSp>
      <p:graphicFrame>
        <p:nvGraphicFramePr>
          <p:cNvPr id="823" name="Google Shape;823;p81"/>
          <p:cNvGraphicFramePr/>
          <p:nvPr/>
        </p:nvGraphicFramePr>
        <p:xfrm>
          <a:off x="534966" y="15906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1104700"/>
                <a:gridCol w="1104700"/>
                <a:gridCol w="1104700"/>
                <a:gridCol w="1104700"/>
                <a:gridCol w="1104700"/>
                <a:gridCol w="1104700"/>
              </a:tblGrid>
              <a:tr h="60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       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0            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0   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  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19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0   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24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26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28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None/>
                      </a:pPr>
                      <a:r>
                        <a:rPr lang="en-US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               29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824" name="Google Shape;824;p81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111" name="Google Shape;1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 txBox="1"/>
          <p:nvPr/>
        </p:nvSpPr>
        <p:spPr>
          <a:xfrm>
            <a:off x="795399" y="6"/>
            <a:ext cx="7365300" cy="5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This is my template which I use while coding</a:t>
            </a:r>
            <a:r>
              <a:rPr b="1" i="0" lang="en-US" sz="20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#include&lt;bits/stdc++.h&gt;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#define ll long long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using namespace std;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main()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ios_base::sync_with_stdio(false);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cin.tie(NULL);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int T;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cin &gt;&gt; T;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while(T--) { 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}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return 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8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600">
                <a:solidFill>
                  <a:srgbClr val="FFFFFF"/>
                </a:solidFill>
              </a:rPr>
              <a:t>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29" name="Google Shape;82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115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2"/>
          <p:cNvSpPr txBox="1"/>
          <p:nvPr>
            <p:ph idx="4294967295" type="ctrTitle"/>
          </p:nvPr>
        </p:nvSpPr>
        <p:spPr>
          <a:xfrm>
            <a:off x="125866" y="-61139"/>
            <a:ext cx="8484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US" sz="213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Sieve Of Eratosthenes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831" name="Google Shape;831;p82"/>
          <p:cNvGrpSpPr/>
          <p:nvPr/>
        </p:nvGrpSpPr>
        <p:grpSpPr>
          <a:xfrm>
            <a:off x="548698" y="409386"/>
            <a:ext cx="5344504" cy="741978"/>
            <a:chOff x="-1" y="-229276"/>
            <a:chExt cx="5344502" cy="741977"/>
          </a:xfrm>
        </p:grpSpPr>
        <p:sp>
          <p:nvSpPr>
            <p:cNvPr id="832" name="Google Shape;832;p82"/>
            <p:cNvSpPr/>
            <p:nvPr/>
          </p:nvSpPr>
          <p:spPr>
            <a:xfrm>
              <a:off x="-1" y="-1"/>
              <a:ext cx="5344502" cy="5127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Verdana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33" name="Google Shape;833;p82"/>
            <p:cNvSpPr txBox="1"/>
            <p:nvPr/>
          </p:nvSpPr>
          <p:spPr>
            <a:xfrm>
              <a:off x="-1" y="-229276"/>
              <a:ext cx="5344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Verdana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Step 6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: All multiples of 5 will be non-prime.</a:t>
              </a:r>
              <a:endParaRPr/>
            </a:p>
          </p:txBody>
        </p:sp>
      </p:grpSp>
      <p:graphicFrame>
        <p:nvGraphicFramePr>
          <p:cNvPr id="834" name="Google Shape;834;p82"/>
          <p:cNvGraphicFramePr/>
          <p:nvPr/>
        </p:nvGraphicFramePr>
        <p:xfrm>
          <a:off x="534941" y="9110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{FB1CB608-A7F8-4742-891C-7216DF7C943B}</a:tableStyleId>
              </a:tblPr>
              <a:tblGrid>
                <a:gridCol w="1117550"/>
                <a:gridCol w="1117550"/>
                <a:gridCol w="1117550"/>
                <a:gridCol w="1117550"/>
                <a:gridCol w="1117550"/>
                <a:gridCol w="1026625"/>
              </a:tblGrid>
              <a:tr h="83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0       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 0            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0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 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 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 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</a:t>
                      </a: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0</a:t>
                      </a:r>
                      <a:endParaRPr sz="10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 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  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 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  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  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  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12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13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14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16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17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19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21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22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23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0    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24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26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27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                28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         1</a:t>
                      </a:r>
                      <a:br>
                        <a:rPr lang="en-US" sz="1400" u="none" cap="none" strike="noStrike"/>
                      </a:br>
                      <a:r>
                        <a:rPr lang="en-US" sz="1400" u="none" cap="none" strike="noStrike"/>
                        <a:t>                29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835" name="Google Shape;835;p82"/>
          <p:cNvSpPr txBox="1"/>
          <p:nvPr/>
        </p:nvSpPr>
        <p:spPr>
          <a:xfrm>
            <a:off x="7421000" y="429515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40" name="Google Shape;84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83"/>
          <p:cNvSpPr txBox="1"/>
          <p:nvPr/>
        </p:nvSpPr>
        <p:spPr>
          <a:xfrm>
            <a:off x="1543050" y="75150"/>
            <a:ext cx="5787000" cy="4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 main() {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int n;   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cin&gt;&gt;n;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int sieve[n+1];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for(int i=0;i&lt;=n;i++</a:t>
            </a: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) 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sieve[i]=1;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sieve[0]=sieve[1]=0;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for(int i=2;i&lt;=</a:t>
            </a: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;i++) {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	if(sieve[i]==1) {</a:t>
            </a:r>
            <a:endParaRPr sz="1600"/>
          </a:p>
          <a:p>
            <a:pPr indent="9144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	for(int j=i*i;j&lt;=n;j+=i) </a:t>
            </a:r>
            <a:endParaRPr sz="1600"/>
          </a:p>
          <a:p>
            <a:pPr indent="9144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	sieve[j]=0;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	} 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} 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return 0;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Now all prime numbers will have 1 in the respective index of the array.</a:t>
            </a:r>
            <a:endParaRPr sz="1600"/>
          </a:p>
        </p:txBody>
      </p:sp>
      <p:sp>
        <p:nvSpPr>
          <p:cNvPr id="842" name="Google Shape;842;p83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69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47" name="Google Shape;84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4"/>
          <p:cNvSpPr txBox="1"/>
          <p:nvPr>
            <p:ph idx="4294967295" type="ctrTitle"/>
          </p:nvPr>
        </p:nvSpPr>
        <p:spPr>
          <a:xfrm>
            <a:off x="560225" y="457200"/>
            <a:ext cx="8196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9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Sieve Of Eratosthenes</a:t>
            </a:r>
            <a:endParaRPr b="1"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49" name="Google Shape;849;p84"/>
          <p:cNvSpPr txBox="1"/>
          <p:nvPr/>
        </p:nvSpPr>
        <p:spPr>
          <a:xfrm>
            <a:off x="754500" y="1149250"/>
            <a:ext cx="62430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sieve of Eratosthenes is one of the most efficient ways to find all primes smaller than n when n is smaller than 1000000.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0" name="Google Shape;850;p84"/>
          <p:cNvSpPr txBox="1"/>
          <p:nvPr/>
        </p:nvSpPr>
        <p:spPr>
          <a:xfrm>
            <a:off x="820300" y="2810250"/>
            <a:ext cx="6243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Refer the link to learn more about sieve of eratosthenes:-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Verdana"/>
              <a:buNone/>
            </a:pPr>
            <a:r>
              <a:rPr b="0" i="0" lang="en-US" sz="1700" u="sng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https://www.geeksforgeeks.org/sieve-of-eratosthenes/</a:t>
            </a:r>
            <a:endParaRPr/>
          </a:p>
        </p:txBody>
      </p:sp>
      <p:sp>
        <p:nvSpPr>
          <p:cNvPr id="851" name="Google Shape;851;p84"/>
          <p:cNvSpPr txBox="1"/>
          <p:nvPr/>
        </p:nvSpPr>
        <p:spPr>
          <a:xfrm>
            <a:off x="754500" y="2333250"/>
            <a:ext cx="624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Time Complexity = O( n * log(log(n)))</a:t>
            </a:r>
            <a:endParaRPr/>
          </a:p>
        </p:txBody>
      </p:sp>
      <p:sp>
        <p:nvSpPr>
          <p:cNvPr id="852" name="Google Shape;852;p84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57" name="Google Shape;85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5"/>
          <p:cNvSpPr txBox="1"/>
          <p:nvPr/>
        </p:nvSpPr>
        <p:spPr>
          <a:xfrm>
            <a:off x="534975" y="457200"/>
            <a:ext cx="666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100"/>
              <a:buFont typeface="Arial"/>
              <a:buNone/>
            </a:pPr>
            <a:r>
              <a:rPr i="0" lang="en-US" sz="2200" u="none" cap="none" strike="noStrike">
                <a:solidFill>
                  <a:srgbClr val="1A1A1A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Modular Arithmetic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59" name="Google Shape;859;p85"/>
          <p:cNvSpPr txBox="1"/>
          <p:nvPr/>
        </p:nvSpPr>
        <p:spPr>
          <a:xfrm>
            <a:off x="862025" y="911350"/>
            <a:ext cx="73200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When we divide two integers we will have an equation that looks like the following:</a:t>
            </a:r>
            <a:endParaRPr/>
          </a:p>
          <a:p>
            <a:pPr indent="0" lvl="0" marL="0" marR="4953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A/B = Q remainder R</a:t>
            </a:r>
            <a:endParaRPr b="0" i="1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is the dividend          B is the divisor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Q is the quotient           R is the remainder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Sometimes, we are only interested in what the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remainder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is when we divide A by B</a:t>
            </a:r>
            <a:endParaRPr/>
          </a:p>
        </p:txBody>
      </p:sp>
      <p:sp>
        <p:nvSpPr>
          <p:cNvPr id="860" name="Google Shape;860;p85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65" name="Google Shape;86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6"/>
          <p:cNvSpPr txBox="1"/>
          <p:nvPr/>
        </p:nvSpPr>
        <p:spPr>
          <a:xfrm>
            <a:off x="534976" y="457200"/>
            <a:ext cx="618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Arial"/>
              <a:buNone/>
            </a:pPr>
            <a:r>
              <a:rPr b="1" i="0" lang="en-US" sz="2300" u="none" cap="none" strike="noStrike">
                <a:solidFill>
                  <a:srgbClr val="1A1A1A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Remainder Theorem</a:t>
            </a:r>
            <a:endParaRPr b="1" sz="23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67" name="Google Shape;867;p86"/>
          <p:cNvSpPr txBox="1"/>
          <p:nvPr/>
        </p:nvSpPr>
        <p:spPr>
          <a:xfrm>
            <a:off x="790350" y="1047125"/>
            <a:ext cx="68727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Given, A/B: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-&gt; Dividend                                   B -&gt; Divisor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Q -&gt; Quotient				                 R -&gt; Remainder</a:t>
            </a:r>
            <a:endParaRPr/>
          </a:p>
        </p:txBody>
      </p:sp>
      <p:sp>
        <p:nvSpPr>
          <p:cNvPr id="868" name="Google Shape;868;p86"/>
          <p:cNvSpPr txBox="1"/>
          <p:nvPr/>
        </p:nvSpPr>
        <p:spPr>
          <a:xfrm>
            <a:off x="790351" y="2722150"/>
            <a:ext cx="49920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Dividend = (Divisor × Quotient) + Remainder</a:t>
            </a:r>
            <a:endParaRPr/>
          </a:p>
        </p:txBody>
      </p:sp>
      <p:sp>
        <p:nvSpPr>
          <p:cNvPr id="869" name="Google Shape;869;p86"/>
          <p:cNvSpPr txBox="1"/>
          <p:nvPr/>
        </p:nvSpPr>
        <p:spPr>
          <a:xfrm>
            <a:off x="862050" y="3535450"/>
            <a:ext cx="365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A = (B × Q) + R</a:t>
            </a:r>
            <a:endParaRPr/>
          </a:p>
        </p:txBody>
      </p:sp>
      <p:sp>
        <p:nvSpPr>
          <p:cNvPr id="870" name="Google Shape;870;p86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75" name="Google Shape;8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10;p41" id="876" name="Google Shape;87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2789" y="2381620"/>
            <a:ext cx="1967240" cy="172266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29"/>
          <p:cNvSpPr txBox="1"/>
          <p:nvPr/>
        </p:nvSpPr>
        <p:spPr>
          <a:xfrm>
            <a:off x="534975" y="490775"/>
            <a:ext cx="737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Count Even Odd Digits</a:t>
            </a:r>
            <a:endParaRPr b="1" sz="2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78" name="Google Shape;878;p29"/>
          <p:cNvSpPr txBox="1"/>
          <p:nvPr/>
        </p:nvSpPr>
        <p:spPr>
          <a:xfrm>
            <a:off x="612399" y="1402725"/>
            <a:ext cx="6423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Verdana"/>
              <a:buNone/>
            </a:pPr>
            <a:r>
              <a:rPr b="1" i="0" lang="en-US" sz="24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Q) </a:t>
            </a:r>
            <a:r>
              <a:rPr b="1" lang="en-US" sz="24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Count the number of even and odd digits in the number 'n'.</a:t>
            </a:r>
            <a:endParaRPr/>
          </a:p>
        </p:txBody>
      </p:sp>
      <p:sp>
        <p:nvSpPr>
          <p:cNvPr id="879" name="Google Shape;879;p29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73</a:t>
            </a:r>
            <a:endParaRPr/>
          </a:p>
        </p:txBody>
      </p:sp>
      <p:sp>
        <p:nvSpPr>
          <p:cNvPr id="880" name="Google Shape;880;p29"/>
          <p:cNvSpPr txBox="1"/>
          <p:nvPr/>
        </p:nvSpPr>
        <p:spPr>
          <a:xfrm>
            <a:off x="655924" y="3418724"/>
            <a:ext cx="585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rial"/>
              <a:buNone/>
            </a:pPr>
            <a:r>
              <a:rPr b="1" lang="en-US" sz="2400" u="sng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http://bit.ly/4cyQNsq</a:t>
            </a:r>
            <a:endParaRPr b="1" sz="2400" u="sng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85" name="Google Shape;88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8"/>
          <p:cNvSpPr txBox="1"/>
          <p:nvPr/>
        </p:nvSpPr>
        <p:spPr>
          <a:xfrm>
            <a:off x="1543050" y="1161725"/>
            <a:ext cx="5489700" cy="2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a%b</a:t>
            </a: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can be written as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a-(a/b)*b 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sng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Eg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-&gt;   a = 7,  b = 3,  then</a:t>
            </a:r>
            <a:endParaRPr/>
          </a:p>
          <a:p>
            <a:pPr indent="914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a%b = 7 - (7/3)*3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		   = 7 -(2) * 3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		   = 7 - 6 =</a:t>
            </a:r>
            <a:r>
              <a:rPr b="1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887" name="Google Shape;887;p88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892" name="Google Shape;89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0"/>
          <p:cNvSpPr txBox="1"/>
          <p:nvPr/>
        </p:nvSpPr>
        <p:spPr>
          <a:xfrm>
            <a:off x="534975" y="457200"/>
            <a:ext cx="802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Cyclic Property of modulo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94" name="Google Shape;894;p90"/>
          <p:cNvSpPr txBox="1"/>
          <p:nvPr/>
        </p:nvSpPr>
        <p:spPr>
          <a:xfrm>
            <a:off x="1112925" y="1057875"/>
            <a:ext cx="7601100" cy="48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0%5=0			5%5=0              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1%5=1			6%5=1			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2%5=2			7%5=2			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3%5=3			8%5=3			 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4%5=4			9%5=4	</a:t>
            </a:r>
            <a:r>
              <a:rPr b="0" i="0" lang="en-US" sz="1500" u="none" cap="none" strike="noStrike">
                <a:solidFill>
                  <a:srgbClr val="585858"/>
                </a:solidFill>
                <a:latin typeface="Verdana"/>
                <a:ea typeface="Verdana"/>
                <a:cs typeface="Verdana"/>
                <a:sym typeface="Verdana"/>
              </a:rPr>
              <a:t>		      </a:t>
            </a:r>
            <a:endParaRPr b="0" i="0" sz="1900" u="none" cap="none" strike="noStrik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a%m=(a+m) % m = (a%m + m%m)		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		</a:t>
            </a:r>
            <a:r>
              <a:rPr b="1" lang="en-US" sz="1500"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 a%m + </a:t>
            </a:r>
            <a:r>
              <a:rPr b="1" lang="en-US" sz="1500"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 a%m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sng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5" name="Google Shape;895;p90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900" name="Google Shape;90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33;p103" id="901" name="Google Shape;90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8984" y="576312"/>
            <a:ext cx="5633918" cy="3682308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1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907" name="Google Shape;90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2"/>
          <p:cNvSpPr txBox="1"/>
          <p:nvPr/>
        </p:nvSpPr>
        <p:spPr>
          <a:xfrm>
            <a:off x="534974" y="457199"/>
            <a:ext cx="551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Negative Modulo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09" name="Google Shape;909;p92"/>
          <p:cNvSpPr txBox="1"/>
          <p:nvPr/>
        </p:nvSpPr>
        <p:spPr>
          <a:xfrm>
            <a:off x="1068125" y="1082700"/>
            <a:ext cx="61974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Verdana"/>
              <a:buNone/>
            </a:pPr>
            <a:r>
              <a:rPr b="0" i="0" lang="en-US" sz="293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-1%5=4	      </a:t>
            </a:r>
            <a:r>
              <a:rPr lang="en-US" sz="2933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93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-6%5=4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Verdana"/>
              <a:buNone/>
            </a:pPr>
            <a:r>
              <a:rPr b="0" i="0" lang="en-US" sz="293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-2%5=3		</a:t>
            </a:r>
            <a:r>
              <a:rPr lang="en-US" sz="2933"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b="0" i="0" lang="en-US" sz="293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-7%5=3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Verdana"/>
              <a:buNone/>
            </a:pPr>
            <a:r>
              <a:rPr b="0" i="0" lang="en-US" sz="293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-3%5=2		</a:t>
            </a:r>
            <a:r>
              <a:rPr lang="en-US" sz="2933"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0" i="0" lang="en-US" sz="293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-8%5=2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Verdana"/>
              <a:buNone/>
            </a:pPr>
            <a:r>
              <a:rPr b="0" i="0" lang="en-US" sz="293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-4%5=1 		   -9%5=1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Verdana"/>
              <a:buNone/>
            </a:pPr>
            <a:r>
              <a:rPr b="0" i="0" lang="en-US" sz="293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-5%5=0		   -10%5=0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Verdana"/>
              <a:buNone/>
            </a:pPr>
            <a:r>
              <a:rPr b="1" i="0" lang="en-US" sz="293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a%m = (a%m + m) % m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10" name="Google Shape;910;p92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118" name="Google Shape;1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.png" id="119" name="Google Shape;1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0"/>
            <a:ext cx="903382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9"/>
          <p:cNvSpPr txBox="1"/>
          <p:nvPr>
            <p:ph idx="4294967295" type="ctrTitle"/>
          </p:nvPr>
        </p:nvSpPr>
        <p:spPr>
          <a:xfrm>
            <a:off x="534975" y="457195"/>
            <a:ext cx="82710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VERDICT</a:t>
            </a:r>
            <a:endParaRPr b="1" sz="2300"/>
          </a:p>
        </p:txBody>
      </p:sp>
      <p:sp>
        <p:nvSpPr>
          <p:cNvPr id="121" name="Google Shape;121;p9"/>
          <p:cNvSpPr txBox="1"/>
          <p:nvPr/>
        </p:nvSpPr>
        <p:spPr>
          <a:xfrm>
            <a:off x="898723" y="1184924"/>
            <a:ext cx="42612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 		  - Accepted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TLE  	  - Time Limit exceeded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WA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Wrong Answer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  	</a:t>
            </a: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Runtime error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</a:pP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/>
              <a:t>		  </a:t>
            </a: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</a:t>
            </a:r>
            <a:r>
              <a:rPr lang="en-US"/>
              <a:t>  </a:t>
            </a:r>
            <a:r>
              <a:rPr lang="en-US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Compilation Error </a:t>
            </a:r>
            <a:endParaRPr/>
          </a:p>
        </p:txBody>
      </p:sp>
      <p:pic>
        <p:nvPicPr>
          <p:cNvPr descr="Google Shape;117;p21" id="122" name="Google Shape;12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248" y="1308224"/>
            <a:ext cx="394301" cy="314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8;p21" id="123" name="Google Shape;12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5398" y="2415949"/>
            <a:ext cx="324001" cy="3198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9;p21" id="124" name="Google Shape;12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5398" y="1824899"/>
            <a:ext cx="324001" cy="370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0;p21" id="125" name="Google Shape;12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50248" y="2956249"/>
            <a:ext cx="394301" cy="394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1;p21" id="126" name="Google Shape;12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85398" y="3571000"/>
            <a:ext cx="324001" cy="287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600">
                <a:solidFill>
                  <a:srgbClr val="FFFFFF"/>
                </a:solidFill>
              </a:rPr>
              <a:t>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915" name="Google Shape;91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3"/>
          <p:cNvSpPr txBox="1"/>
          <p:nvPr/>
        </p:nvSpPr>
        <p:spPr>
          <a:xfrm>
            <a:off x="718650" y="1053600"/>
            <a:ext cx="6937500" cy="21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(a + b) % m = (a%m + b%m)%m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(a - b) % m = (a%m - b%m + m)%m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(a * b) % m = (a%m * b%m)%m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(a / b)%m =  ????</a:t>
            </a:r>
            <a:endParaRPr/>
          </a:p>
        </p:txBody>
      </p:sp>
      <p:sp>
        <p:nvSpPr>
          <p:cNvPr id="917" name="Google Shape;917;p93"/>
          <p:cNvSpPr txBox="1"/>
          <p:nvPr/>
        </p:nvSpPr>
        <p:spPr>
          <a:xfrm>
            <a:off x="534975" y="457200"/>
            <a:ext cx="768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Properties of modulo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8" name="Google Shape;918;p93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923" name="Google Shape;92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53;p106" id="924" name="Google Shape;92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0687" y="660097"/>
            <a:ext cx="6281380" cy="3390777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4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79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930" name="Google Shape;93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6"/>
          <p:cNvSpPr txBox="1"/>
          <p:nvPr/>
        </p:nvSpPr>
        <p:spPr>
          <a:xfrm>
            <a:off x="534974" y="457200"/>
            <a:ext cx="668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200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BIG FACTORIAL</a:t>
            </a:r>
            <a:endParaRPr sz="2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32" name="Google Shape;932;p96"/>
          <p:cNvSpPr txBox="1"/>
          <p:nvPr/>
        </p:nvSpPr>
        <p:spPr>
          <a:xfrm>
            <a:off x="879950" y="2609100"/>
            <a:ext cx="456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Verdana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Constraint :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b="0" i="0" lang="en-US" sz="19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&lt;= N &lt;= 10^5</a:t>
            </a:r>
            <a:endParaRPr/>
          </a:p>
        </p:txBody>
      </p:sp>
      <p:pic>
        <p:nvPicPr>
          <p:cNvPr descr="Google Shape;969;p108" id="933" name="Google Shape;93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909" y="2229473"/>
            <a:ext cx="1913040" cy="1675203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6"/>
          <p:cNvSpPr txBox="1"/>
          <p:nvPr/>
        </p:nvSpPr>
        <p:spPr>
          <a:xfrm>
            <a:off x="879950" y="1600200"/>
            <a:ext cx="49953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Verdana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Q.) Find the Factorial of a number .</a:t>
            </a:r>
            <a:endParaRPr/>
          </a:p>
        </p:txBody>
      </p:sp>
      <p:sp>
        <p:nvSpPr>
          <p:cNvPr id="935" name="Google Shape;935;p96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80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.png" id="940" name="Google Shape;94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0725" y="-41875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7"/>
          <p:cNvSpPr txBox="1"/>
          <p:nvPr/>
        </p:nvSpPr>
        <p:spPr>
          <a:xfrm>
            <a:off x="534974" y="457200"/>
            <a:ext cx="668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Form</a:t>
            </a:r>
            <a:endParaRPr/>
          </a:p>
        </p:txBody>
      </p:sp>
      <p:pic>
        <p:nvPicPr>
          <p:cNvPr descr="Google Shape;979;p109" id="942" name="Google Shape;94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324" y="1064299"/>
            <a:ext cx="3014889" cy="30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7"/>
          <p:cNvSpPr txBox="1"/>
          <p:nvPr/>
        </p:nvSpPr>
        <p:spPr>
          <a:xfrm>
            <a:off x="1590299" y="4114788"/>
            <a:ext cx="596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u="sng">
                <a:solidFill>
                  <a:schemeClr val="hlink"/>
                </a:solidFill>
                <a:hlinkClick r:id="rId5"/>
              </a:rPr>
              <a:t>bit.ly/4j9PxhX</a:t>
            </a:r>
            <a:endParaRPr sz="1800" u="sng">
              <a:solidFill>
                <a:srgbClr val="0000FF"/>
              </a:solidFill>
            </a:endParaRPr>
          </a:p>
        </p:txBody>
      </p:sp>
      <p:sp>
        <p:nvSpPr>
          <p:cNvPr id="944" name="Google Shape;944;p97"/>
          <p:cNvSpPr txBox="1"/>
          <p:nvPr/>
        </p:nvSpPr>
        <p:spPr>
          <a:xfrm>
            <a:off x="7421000" y="4356300"/>
            <a:ext cx="1077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</a:rPr>
              <a:t>81</a:t>
            </a:r>
            <a:endParaRPr/>
          </a:p>
        </p:txBody>
      </p:sp>
      <p:pic>
        <p:nvPicPr>
          <p:cNvPr id="945" name="Google Shape;945;p97" title="bit.ly_4j9PxhX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475" y="1402725"/>
            <a:ext cx="2505449" cy="250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